
<file path=[Content_Types].xml><?xml version="1.0" encoding="utf-8"?>
<Types xmlns="http://schemas.openxmlformats.org/package/2006/content-types">
  <Override PartName="/ppt/slides/slide18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9.xml" ContentType="application/vnd.openxmlformats-officedocument.presentationml.slide+xml"/>
  <Override PartName="/ppt/slides/slide14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9.xml" ContentType="application/vnd.openxmlformats-officedocument.presentationml.notesSlide+xml"/>
  <Default Extension="rels" ContentType="application/vnd.openxmlformats-package.relationships+xml"/>
  <Default Extension="jpeg" ContentType="image/jpeg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6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34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docProps/app.xml" ContentType="application/vnd.openxmlformats-officedocument.extended-properties+xml"/>
  <Default Extension="xml" ContentType="application/xml"/>
  <Override PartName="/ppt/slides/slide19.xml" ContentType="application/vnd.openxmlformats-officedocument.presentationml.slide+xml"/>
  <Override PartName="/ppt/notesSlides/notesSlide5.xml" ContentType="application/vnd.openxmlformats-officedocument.presentationml.notesSlide+xml"/>
  <Override PartName="/ppt/tableStyles.xml" ContentType="application/vnd.openxmlformats-officedocument.presentationml.tableStyles+xml"/>
  <Override PartName="/ppt/slides/slide15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6.xml" ContentType="application/vnd.openxmlformats-officedocument.presentationml.slide+xml"/>
  <Override PartName="/docProps/core.xml" ContentType="application/vnd.openxmlformats-package.core-properties+xml"/>
  <Override PartName="/ppt/slides/slide1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7.xml" ContentType="application/vnd.openxmlformats-officedocument.presentationml.slide+xml"/>
  <Override PartName="/ppt/slides/slide35.xml" ContentType="application/vnd.openxmlformats-officedocument.presentationml.slide+xml"/>
  <Override PartName="/ppt/slides/slide2.xml" ContentType="application/vnd.openxmlformats-officedocument.presentationml.slide+xml"/>
  <Override PartName="/ppt/theme/theme3.xml" ContentType="application/vnd.openxmlformats-officedocument.theme+xml"/>
  <Override PartName="/ppt/slideLayouts/slideLayout2.xml" ContentType="application/vnd.openxmlformats-officedocument.presentationml.slideLayout+xml"/>
  <Default Extension="png" ContentType="image/png"/>
  <Override PartName="/ppt/slides/slide23.xml" ContentType="application/vnd.openxmlformats-officedocument.presentationml.slide+xml"/>
  <Override PartName="/ppt/slides/slide31.xml" ContentType="application/vnd.openxmlformats-officedocument.presentationml.slide+xml"/>
  <Default Extension="pdf" ContentType="application/pdf"/>
  <Override PartName="/ppt/notesSlides/notesSlide6.xml" ContentType="application/vnd.openxmlformats-officedocument.presentationml.notesSlide+xml"/>
  <Override PartName="/ppt/slides/slide1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7.xml" ContentType="application/vnd.openxmlformats-officedocument.presentationml.slide+xml"/>
  <Override PartName="/ppt/presentation.xml" ContentType="application/vnd.openxmlformats-officedocument.presentationml.presentation.main+xml"/>
  <Override PartName="/ppt/slides/slide12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2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4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17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slides/slide13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4.xml" ContentType="application/vnd.openxmlformats-officedocument.presentationml.slide+xml"/>
  <Override PartName="/ppt/slides/slide29.xml" ContentType="application/vnd.openxmlformats-officedocument.presentationml.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21.xml" ContentType="application/vnd.openxmlformats-officedocument.presentationml.slide+xml"/>
  <Default Extension="bin" ContentType="application/vnd.openxmlformats-officedocument.presentationml.printerSettings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howSpecialPlsOnTitleSld="0" saveSubsetFonts="1">
  <p:sldMasterIdLst>
    <p:sldMasterId id="2147484300" r:id="rId1"/>
  </p:sldMasterIdLst>
  <p:notesMasterIdLst>
    <p:notesMasterId r:id="rId37"/>
  </p:notesMasterIdLst>
  <p:handoutMasterIdLst>
    <p:handoutMasterId r:id="rId38"/>
  </p:handoutMasterIdLst>
  <p:sldIdLst>
    <p:sldId id="312" r:id="rId2"/>
    <p:sldId id="333" r:id="rId3"/>
    <p:sldId id="359" r:id="rId4"/>
    <p:sldId id="351" r:id="rId5"/>
    <p:sldId id="319" r:id="rId6"/>
    <p:sldId id="327" r:id="rId7"/>
    <p:sldId id="353" r:id="rId8"/>
    <p:sldId id="354" r:id="rId9"/>
    <p:sldId id="320" r:id="rId10"/>
    <p:sldId id="337" r:id="rId11"/>
    <p:sldId id="338" r:id="rId12"/>
    <p:sldId id="339" r:id="rId13"/>
    <p:sldId id="340" r:id="rId14"/>
    <p:sldId id="341" r:id="rId15"/>
    <p:sldId id="342" r:id="rId16"/>
    <p:sldId id="368" r:id="rId17"/>
    <p:sldId id="367" r:id="rId18"/>
    <p:sldId id="343" r:id="rId19"/>
    <p:sldId id="344" r:id="rId20"/>
    <p:sldId id="345" r:id="rId21"/>
    <p:sldId id="346" r:id="rId22"/>
    <p:sldId id="365" r:id="rId23"/>
    <p:sldId id="366" r:id="rId24"/>
    <p:sldId id="347" r:id="rId25"/>
    <p:sldId id="348" r:id="rId26"/>
    <p:sldId id="355" r:id="rId27"/>
    <p:sldId id="369" r:id="rId28"/>
    <p:sldId id="350" r:id="rId29"/>
    <p:sldId id="360" r:id="rId30"/>
    <p:sldId id="361" r:id="rId31"/>
    <p:sldId id="356" r:id="rId32"/>
    <p:sldId id="357" r:id="rId33"/>
    <p:sldId id="362" r:id="rId34"/>
    <p:sldId id="363" r:id="rId35"/>
    <p:sldId id="358" r:id="rId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 prnWhat="notes" scaleToFitPaper="1"/>
  <p:extLst>
    <p:ext uri="{E76CE94A-603C-4142-B9EB-6D1370010A27}">
      <p14:discardImageEditData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  <p:ext uri="{D31A062A-798A-4329-ABDD-BBA856620510}">
      <p14:defaultImageDpi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851" autoAdjust="0"/>
    <p:restoredTop sz="87500" autoAdjust="0"/>
  </p:normalViewPr>
  <p:slideViewPr>
    <p:cSldViewPr snapToGrid="0" snapToObjects="1">
      <p:cViewPr varScale="1">
        <p:scale>
          <a:sx n="106" d="100"/>
          <a:sy n="106" d="100"/>
        </p:scale>
        <p:origin x="-8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8" d="100"/>
          <a:sy n="98" d="100"/>
        </p:scale>
        <p:origin x="-2768" y="-104"/>
      </p:cViewPr>
      <p:guideLst>
        <p:guide orient="horz" pos="2928"/>
        <p:guide pos="2208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80A976-F269-1246-BE11-7D4BBA05CFBC}" type="datetime1">
              <a:rPr lang="en-CA" smtClean="0"/>
              <a:pPr/>
              <a:t>3/8/15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61A76-E5EF-EB46-A9EC-CFE5C28B45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707519404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E27F80-5E74-DE49-919F-F9ED57292E0B}" type="datetime1">
              <a:rPr lang="en-CA" smtClean="0"/>
              <a:pPr/>
              <a:t>3/8/15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27271C-0365-E644-B832-D456B5387A9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86421507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3193856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DSLTrans</a:t>
            </a:r>
            <a:r>
              <a:rPr lang="en-US" dirty="0" smtClean="0"/>
              <a:t> is made only for translations</a:t>
            </a:r>
          </a:p>
          <a:p>
            <a:r>
              <a:rPr lang="en-US" dirty="0" smtClean="0"/>
              <a:t>Termination and confluence by construction</a:t>
            </a:r>
          </a:p>
          <a:p>
            <a:r>
              <a:rPr lang="en-US" dirty="0" smtClean="0"/>
              <a:t>Expressiveness Reduction</a:t>
            </a:r>
          </a:p>
          <a:p>
            <a:r>
              <a:rPr lang="en-US" dirty="0" smtClean="0"/>
              <a:t>I will speak</a:t>
            </a:r>
            <a:r>
              <a:rPr lang="en-US" baseline="0" dirty="0" smtClean="0"/>
              <a:t> on more length about </a:t>
            </a:r>
            <a:r>
              <a:rPr lang="en-US" baseline="0" dirty="0" err="1" smtClean="0"/>
              <a:t>DSLTrans</a:t>
            </a:r>
            <a:r>
              <a:rPr lang="en-US" baseline="0" dirty="0" smtClean="0"/>
              <a:t> transformations on </a:t>
            </a:r>
            <a:r>
              <a:rPr lang="en-US" baseline="0" dirty="0" err="1" smtClean="0"/>
              <a:t>friday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7B60C8-BA5A-3F4A-A4DA-63F6E611C3F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Structural requirements, as done in the mathworks for flatenning transformations</a:t>
            </a:r>
          </a:p>
          <a:p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Classes of properties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CF68C6B-505D-FA40-B21F-F48BBC96E62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dirty="0" smtClean="0"/>
              <a:t>Mention why</a:t>
            </a:r>
            <a:r>
              <a:rPr lang="en-US" baseline="0" dirty="0" smtClean="0"/>
              <a:t> certain control paths are infeasible</a:t>
            </a:r>
          </a:p>
          <a:p>
            <a:pPr eaLnBrk="1" hangingPunct="1">
              <a:buFontTx/>
              <a:buChar char="-"/>
            </a:pPr>
            <a:r>
              <a:rPr lang="en-US" baseline="0" dirty="0" smtClean="0"/>
              <a:t>Backward links do not exist the the path conditions built so far</a:t>
            </a:r>
          </a:p>
          <a:p>
            <a:pPr eaLnBrk="1" hangingPunct="1">
              <a:buFontTx/>
              <a:buNone/>
            </a:pPr>
            <a:r>
              <a:rPr lang="en-US" baseline="0" dirty="0" smtClean="0"/>
              <a:t>Very abstract view, see my poster for the details of the symbolic execution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CAD0F87-20EC-5345-BDB8-D5D0449CF12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smtClean="0">
                <a:ea typeface="ＭＳ Ｐゴシック" pitchFamily="-110" charset="-128"/>
                <a:cs typeface="ＭＳ Ｐゴシック" pitchFamily="-110" charset="-128"/>
              </a:rPr>
              <a:t>Talk about abstraction relation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70B4804-4B6F-A04A-944C-AF393034D3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smtClean="0"/>
              <a:t>The Power Window Case Study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A27271C-0365-E644-B832-D456B5387A92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5052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0258" y="45672"/>
            <a:ext cx="6120935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685800" y="339852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609600"/>
            <a:ext cx="2057400" cy="5867400"/>
          </a:xfrm>
        </p:spPr>
        <p:txBody>
          <a:bodyPr vert="eaVert" anchor="b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6019800" cy="5867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2362200"/>
            <a:ext cx="7772400" cy="2200275"/>
          </a:xfrm>
        </p:spPr>
        <p:txBody>
          <a:bodyPr anchor="b">
            <a:normAutofit/>
          </a:bodyPr>
          <a:lstStyle>
            <a:lvl1pPr algn="l">
              <a:defRPr sz="48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4626864"/>
            <a:ext cx="77724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731520" y="4599432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73352"/>
            <a:ext cx="4038600" cy="471830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54880" y="1676400"/>
            <a:ext cx="3931920" cy="639762"/>
          </a:xfrm>
          <a:noFill/>
          <a:ln>
            <a:noFill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none"/>
        </p:style>
        <p:txBody>
          <a:bodyPr anchor="ctr">
            <a:normAutofit/>
          </a:bodyPr>
          <a:lstStyle>
            <a:lvl1pPr marL="0" indent="0" algn="ctr">
              <a:buNone/>
              <a:defRPr lang="en-US" sz="2000" b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54880" y="2438400"/>
            <a:ext cx="39319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2217817" y="4045823"/>
            <a:ext cx="4709160" cy="794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080"/>
            <a:ext cx="2139696" cy="1261872"/>
          </a:xfrm>
        </p:spPr>
        <p:txBody>
          <a:bodyPr anchor="b">
            <a:no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71800" y="792080"/>
            <a:ext cx="5715000" cy="55778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130552"/>
            <a:ext cx="2139696" cy="424361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54ED01-E2A0-4C1E-8E21-014B99041579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-13116" y="3580206"/>
            <a:ext cx="557784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858610" y="838201"/>
            <a:ext cx="5904390" cy="5500456"/>
          </a:xfrm>
          <a:solidFill>
            <a:schemeClr val="bg2"/>
          </a:solidFill>
          <a:ln w="76200">
            <a:solidFill>
              <a:srgbClr val="FFFFFF"/>
            </a:solidFill>
            <a:miter lim="800000"/>
          </a:ln>
          <a:effectLst>
            <a:outerShdw blurRad="50800" dist="12700" dir="5400000" algn="t" rotWithShape="0">
              <a:prstClr val="black">
                <a:alpha val="59000"/>
              </a:prstClr>
            </a:outerShdw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133600"/>
            <a:ext cx="2139696" cy="42428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1" y="28133"/>
            <a:ext cx="4023812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510692" y="6481612"/>
            <a:ext cx="5033108" cy="32918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2447"/>
            <a:ext cx="9144000" cy="3474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0" y="6684110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484555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51355"/>
            <a:ext cx="82296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0000" y="14700"/>
            <a:ext cx="1066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457199" y="12744"/>
            <a:ext cx="6212694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2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Verification of Translation </a:t>
            </a:r>
            <a:r>
              <a:rPr lang="en-US" sz="1200" b="1" kern="1200" smtClean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Model Transformations</a:t>
            </a:r>
            <a:endParaRPr lang="en-US" sz="1200" i="1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1" r:id="rId1"/>
    <p:sldLayoutId id="2147484302" r:id="rId2"/>
    <p:sldLayoutId id="2147484303" r:id="rId3"/>
    <p:sldLayoutId id="2147484304" r:id="rId4"/>
    <p:sldLayoutId id="2147484305" r:id="rId5"/>
    <p:sldLayoutId id="2147484306" r:id="rId6"/>
    <p:sldLayoutId id="2147484307" r:id="rId7"/>
    <p:sldLayoutId id="2147484308" r:id="rId8"/>
    <p:sldLayoutId id="2147484309" r:id="rId9"/>
    <p:sldLayoutId id="2147484310" r:id="rId10"/>
    <p:sldLayoutId id="2147484311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jpe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6.pdf"/><Relationship Id="rId3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df"/><Relationship Id="rId3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df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df"/><Relationship Id="rId20" Type="http://schemas.openxmlformats.org/officeDocument/2006/relationships/image" Target="../media/image28.png"/><Relationship Id="rId21" Type="http://schemas.openxmlformats.org/officeDocument/2006/relationships/image" Target="../media/image29.pdf"/><Relationship Id="rId22" Type="http://schemas.openxmlformats.org/officeDocument/2006/relationships/image" Target="../media/image30.png"/><Relationship Id="rId23" Type="http://schemas.openxmlformats.org/officeDocument/2006/relationships/image" Target="../media/image31.pdf"/><Relationship Id="rId24" Type="http://schemas.openxmlformats.org/officeDocument/2006/relationships/image" Target="../media/image32.png"/><Relationship Id="rId25" Type="http://schemas.openxmlformats.org/officeDocument/2006/relationships/image" Target="../media/image33.pdf"/><Relationship Id="rId26" Type="http://schemas.openxmlformats.org/officeDocument/2006/relationships/image" Target="../media/image34.png"/><Relationship Id="rId27" Type="http://schemas.openxmlformats.org/officeDocument/2006/relationships/image" Target="../media/image35.pdf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1" Type="http://schemas.openxmlformats.org/officeDocument/2006/relationships/image" Target="../media/image19.pdf"/><Relationship Id="rId12" Type="http://schemas.openxmlformats.org/officeDocument/2006/relationships/image" Target="../media/image20.png"/><Relationship Id="rId13" Type="http://schemas.openxmlformats.org/officeDocument/2006/relationships/image" Target="../media/image21.pdf"/><Relationship Id="rId14" Type="http://schemas.openxmlformats.org/officeDocument/2006/relationships/image" Target="../media/image22.png"/><Relationship Id="rId15" Type="http://schemas.openxmlformats.org/officeDocument/2006/relationships/image" Target="../media/image23.pdf"/><Relationship Id="rId16" Type="http://schemas.openxmlformats.org/officeDocument/2006/relationships/image" Target="../media/image24.png"/><Relationship Id="rId17" Type="http://schemas.openxmlformats.org/officeDocument/2006/relationships/image" Target="../media/image25.pdf"/><Relationship Id="rId18" Type="http://schemas.openxmlformats.org/officeDocument/2006/relationships/image" Target="../media/image26.png"/><Relationship Id="rId19" Type="http://schemas.openxmlformats.org/officeDocument/2006/relationships/image" Target="../media/image27.pd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df"/><Relationship Id="rId4" Type="http://schemas.openxmlformats.org/officeDocument/2006/relationships/image" Target="../media/image8.png"/><Relationship Id="rId5" Type="http://schemas.openxmlformats.org/officeDocument/2006/relationships/image" Target="../media/image13.pdf"/><Relationship Id="rId6" Type="http://schemas.openxmlformats.org/officeDocument/2006/relationships/image" Target="../media/image14.png"/><Relationship Id="rId7" Type="http://schemas.openxmlformats.org/officeDocument/2006/relationships/image" Target="../media/image15.pdf"/><Relationship Id="rId8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1" y="1255187"/>
            <a:ext cx="8737599" cy="1658229"/>
          </a:xfrm>
        </p:spPr>
        <p:txBody>
          <a:bodyPr>
            <a:normAutofit/>
          </a:bodyPr>
          <a:lstStyle/>
          <a:p>
            <a:pPr algn="ctr"/>
            <a:r>
              <a:rPr lang="en-US" sz="3200" cap="none" dirty="0" smtClean="0"/>
              <a:t>Verification of Translation Model Transformations</a:t>
            </a:r>
            <a:endParaRPr lang="en-US" sz="3111" cap="none" dirty="0"/>
          </a:p>
        </p:txBody>
      </p:sp>
      <p:pic>
        <p:nvPicPr>
          <p:cNvPr id="4" name="Picture 3" descr="NECSIS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3856567" y="396268"/>
            <a:ext cx="1291169" cy="449102"/>
          </a:xfrm>
          <a:prstGeom prst="rect">
            <a:avLst/>
          </a:prstGeom>
        </p:spPr>
      </p:pic>
      <p:pic>
        <p:nvPicPr>
          <p:cNvPr id="8" name="Picture 7" descr="mcgill.logo.embossed.sharpened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406401" y="361759"/>
            <a:ext cx="1629833" cy="502346"/>
          </a:xfrm>
          <a:prstGeom prst="rect">
            <a:avLst/>
          </a:prstGeom>
        </p:spPr>
      </p:pic>
      <p:pic>
        <p:nvPicPr>
          <p:cNvPr id="9" name="Picture 8" descr="UA_logo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="" xmlns:a="http://schemas.openxmlformats.org/drawingml/2006/main" xmlns:r="http://schemas.openxmlformats.org/officeDocument/2006/relationships" xmlns:p="http://schemas.openxmlformats.org/presentationml/2006/main" xmlns:a14="http://schemas.microsoft.com/office/drawing/2010/main" xmlns:mv="urn:schemas-microsoft-com:mac:vml" xmlns:mc="http://schemas.openxmlformats.org/markup-compatibility/2006" val="0"/>
              </a:ext>
            </a:extLst>
          </a:blip>
          <a:stretch>
            <a:fillRect/>
          </a:stretch>
        </p:blipFill>
        <p:spPr>
          <a:xfrm>
            <a:off x="7160342" y="404091"/>
            <a:ext cx="1374058" cy="442333"/>
          </a:xfrm>
          <a:prstGeom prst="rect">
            <a:avLst/>
          </a:prstGeom>
        </p:spPr>
      </p:pic>
      <p:sp>
        <p:nvSpPr>
          <p:cNvPr id="13" name="Subtitle 2"/>
          <p:cNvSpPr>
            <a:spLocks noGrp="1"/>
          </p:cNvSpPr>
          <p:nvPr>
            <p:ph type="subTitle" idx="1"/>
          </p:nvPr>
        </p:nvSpPr>
        <p:spPr>
          <a:xfrm>
            <a:off x="685800" y="3486730"/>
            <a:ext cx="7848601" cy="1752600"/>
          </a:xfrm>
        </p:spPr>
        <p:txBody>
          <a:bodyPr>
            <a:noAutofit/>
          </a:bodyPr>
          <a:lstStyle/>
          <a:p>
            <a:pPr algn="ctr"/>
            <a:r>
              <a:rPr lang="en-US" sz="2000" u="sng" dirty="0" smtClean="0"/>
              <a:t>Levi </a:t>
            </a:r>
            <a:r>
              <a:rPr lang="en-US" sz="2000" u="sng" dirty="0" err="1" smtClean="0"/>
              <a:t>Lúcio</a:t>
            </a:r>
            <a:r>
              <a:rPr lang="en-US" sz="2000" u="sng" baseline="30000" dirty="0" smtClean="0"/>
              <a:t>†</a:t>
            </a:r>
            <a:r>
              <a:rPr lang="en-US" sz="2000" dirty="0" smtClean="0"/>
              <a:t>, Bentley James Oakes, and Hans </a:t>
            </a:r>
            <a:r>
              <a:rPr lang="en-US" sz="2000" dirty="0" err="1" smtClean="0"/>
              <a:t>Vangheluwe</a:t>
            </a:r>
            <a:r>
              <a:rPr lang="en-US" sz="2000" baseline="30000" dirty="0" smtClean="0"/>
              <a:t>†,‡</a:t>
            </a:r>
            <a:endParaRPr lang="en-US" sz="20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baseline="30000" dirty="0" smtClean="0"/>
              <a:t>†</a:t>
            </a:r>
            <a:r>
              <a:rPr lang="en-US" sz="1600" dirty="0" smtClean="0"/>
              <a:t>School of Computer Science, McGill University, Montreal, Canada</a:t>
            </a:r>
          </a:p>
          <a:p>
            <a:pPr algn="ctr"/>
            <a:r>
              <a:rPr lang="en-US" sz="1600" baseline="30000" dirty="0" smtClean="0"/>
              <a:t>‡</a:t>
            </a:r>
            <a:r>
              <a:rPr lang="en-US" sz="1600" dirty="0" smtClean="0"/>
              <a:t>Department of Mathematics and Computer Science, University of Antwerp, Belgium</a:t>
            </a:r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{</a:t>
            </a:r>
            <a:r>
              <a:rPr lang="en-US" sz="1600" dirty="0" err="1" smtClean="0"/>
              <a:t>levi,hv}@cs.mcgill.ca</a:t>
            </a:r>
            <a:r>
              <a:rPr lang="en-US" sz="1600" dirty="0" smtClean="0"/>
              <a:t>, </a:t>
            </a:r>
            <a:r>
              <a:rPr lang="en-US" sz="1600" dirty="0" err="1" smtClean="0"/>
              <a:t>bentley.oakes@mail.mcgill.ca</a:t>
            </a:r>
            <a:endParaRPr lang="en-US" sz="1600" dirty="0" smtClean="0"/>
          </a:p>
          <a:p>
            <a:pPr algn="ctr"/>
            <a:endParaRPr lang="en-US" sz="1600" dirty="0" smtClean="0"/>
          </a:p>
          <a:p>
            <a:pPr algn="ctr"/>
            <a:r>
              <a:rPr lang="en-US" sz="1600" dirty="0" smtClean="0"/>
              <a:t>March 2, 2015</a:t>
            </a:r>
            <a:endParaRPr lang="en-US" sz="1600" dirty="0"/>
          </a:p>
        </p:txBody>
      </p:sp>
    </p:spTree>
    <p:extLst>
      <p:ext uri="{BB962C8B-B14F-4D97-AF65-F5344CB8AC3E}">
        <p14:creationId xmlns=""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xmlns:mv="urn:schemas-microsoft-com:mac:vml" xmlns:mc="http://schemas.openxmlformats.org/markup-compatibility/2006" val="15875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9" descr="no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8963" y="1979613"/>
            <a:ext cx="5164137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1: Rule has no Dependencies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D2BB445-49CE-6948-86C0-14118DFB69D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4048125" y="32670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9063" y="1781175"/>
            <a:ext cx="4033837" cy="3768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8" descr="non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67778" y="1971960"/>
            <a:ext cx="4459287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3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2: Rule’s Dependencies are </a:t>
            </a:r>
            <a:r>
              <a:rPr lang="en-US" b="1" smtClean="0">
                <a:ea typeface="ＭＳ Ｐゴシック" pitchFamily="-102" charset="-128"/>
                <a:cs typeface="ＭＳ Ｐゴシック" pitchFamily="-102" charset="-128"/>
              </a:rPr>
              <a:t>not</a:t>
            </a:r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 Satisfied by the Path Condition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24052E-E1F9-8F43-8E33-A7A89E36D5E4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4890365" y="3318160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829175" y="1958975"/>
            <a:ext cx="3263900" cy="377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3: Totally- and Partially- Satisfied Dependencies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DEAEF7-DF92-D74F-BB8F-D34B8BF126E7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  <p:pic>
        <p:nvPicPr>
          <p:cNvPr id="47108" name="Picture 6" descr="tot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05025"/>
            <a:ext cx="73183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9"/>
          <p:cNvSpPr/>
          <p:nvPr/>
        </p:nvSpPr>
        <p:spPr>
          <a:xfrm>
            <a:off x="1952834" y="427693"/>
            <a:ext cx="1725612" cy="62706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986338" y="33051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921250" y="2065338"/>
            <a:ext cx="3263900" cy="3768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CE5AA5-A85F-F64A-AEEF-6F380EFC5D93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48131" name="Picture 8" descr="multiple_tot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51063"/>
            <a:ext cx="9144000" cy="2741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ight Arrow 13"/>
          <p:cNvSpPr/>
          <p:nvPr/>
        </p:nvSpPr>
        <p:spPr>
          <a:xfrm>
            <a:off x="5113338" y="33051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053013" y="1958975"/>
            <a:ext cx="4064000" cy="377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8134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3: Totally- and Partially- Satisfied Dependencies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952923" y="429272"/>
            <a:ext cx="1725612" cy="62706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8" descr="parti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375" y="2152650"/>
            <a:ext cx="8686800" cy="2751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mtClean="0">
                <a:ea typeface="ＭＳ Ｐゴシック" pitchFamily="-102" charset="-128"/>
                <a:cs typeface="ＭＳ Ｐゴシック" pitchFamily="-102" charset="-128"/>
              </a:rPr>
              <a:t>Case 3: Totally- and Partially- Satisfied Dependencies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64404-11DC-5646-9043-978AC74B668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155735" y="410223"/>
            <a:ext cx="2100262" cy="627062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Right Arrow 10"/>
          <p:cNvSpPr/>
          <p:nvPr/>
        </p:nvSpPr>
        <p:spPr>
          <a:xfrm>
            <a:off x="4394200" y="3305175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67213" y="2130425"/>
            <a:ext cx="4668837" cy="37703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ABE1D6-C84E-FD48-9B95-D3D3995E3239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pic>
        <p:nvPicPr>
          <p:cNvPr id="50179" name="Picture 4" descr="multiple_partial_satisfied_dependencies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2177" y="343884"/>
            <a:ext cx="5549775" cy="6122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ight Arrow 6"/>
          <p:cNvSpPr/>
          <p:nvPr/>
        </p:nvSpPr>
        <p:spPr>
          <a:xfrm rot="5400000">
            <a:off x="4179886" y="2027807"/>
            <a:ext cx="168275" cy="939800"/>
          </a:xfrm>
          <a:prstGeom prst="rightArrow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714375" y="2394179"/>
            <a:ext cx="7972425" cy="44180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Proving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A property is </a:t>
            </a:r>
            <a:r>
              <a:rPr lang="en-US" sz="2600" b="1" dirty="0" smtClean="0"/>
              <a:t>does not hold</a:t>
            </a:r>
            <a:r>
              <a:rPr lang="en-US" sz="2600" i="1" dirty="0" smtClean="0"/>
              <a:t> </a:t>
            </a:r>
            <a:r>
              <a:rPr lang="en-US" sz="2600" dirty="0" smtClean="0"/>
              <a:t>for a</a:t>
            </a:r>
            <a:r>
              <a:rPr lang="en-US" sz="2600" i="1" dirty="0" smtClean="0"/>
              <a:t> </a:t>
            </a:r>
            <a:r>
              <a:rPr lang="en-US" sz="2600" dirty="0" smtClean="0"/>
              <a:t>path condition </a:t>
            </a:r>
            <a:r>
              <a:rPr lang="en-US" sz="2600" i="1" dirty="0" smtClean="0"/>
              <a:t>pc</a:t>
            </a:r>
            <a:r>
              <a:rPr lang="en-US" sz="2600" dirty="0" smtClean="0"/>
              <a:t> whenever its pre-condition is found on </a:t>
            </a:r>
            <a:r>
              <a:rPr lang="en-US" sz="2600" i="1" dirty="0" smtClean="0"/>
              <a:t>pc</a:t>
            </a:r>
            <a:r>
              <a:rPr lang="en-US" sz="2600" dirty="0" smtClean="0"/>
              <a:t>, but its post-condition is not. Otherwise we say the property </a:t>
            </a:r>
            <a:r>
              <a:rPr lang="en-US" sz="2600" b="1" dirty="0" smtClean="0"/>
              <a:t>holds </a:t>
            </a:r>
            <a:r>
              <a:rPr lang="en-US" sz="2600" dirty="0" smtClean="0"/>
              <a:t>for </a:t>
            </a:r>
            <a:r>
              <a:rPr lang="en-US" sz="2600" i="1" dirty="0" smtClean="0"/>
              <a:t>pc</a:t>
            </a:r>
            <a:r>
              <a:rPr lang="en-US" sz="2600" dirty="0" smtClean="0"/>
              <a:t>.</a:t>
            </a:r>
          </a:p>
          <a:p>
            <a:endParaRPr lang="en-US" sz="2600" dirty="0" smtClean="0"/>
          </a:p>
          <a:p>
            <a:r>
              <a:rPr lang="en-US" sz="2600" dirty="0" smtClean="0"/>
              <a:t>A property is </a:t>
            </a:r>
            <a:r>
              <a:rPr lang="en-US" sz="2600" b="1" dirty="0" smtClean="0"/>
              <a:t>holds</a:t>
            </a:r>
            <a:r>
              <a:rPr lang="en-US" sz="2600" dirty="0" smtClean="0"/>
              <a:t> for a transformation whenever it holds for all of the transformation’s path conditions.</a:t>
            </a:r>
            <a:endParaRPr lang="en-US" sz="2600" b="1" dirty="0" smtClean="0"/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Properties of Property Proving [7]</a:t>
            </a:r>
            <a:endParaRPr lang="en-US" baseline="30000" dirty="0" smtClean="0">
              <a:ea typeface="ＭＳ Ｐゴシック" pitchFamily="-110" charset="-128"/>
              <a:cs typeface="ＭＳ Ｐゴシック" pitchFamily="-110" charset="-128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3951288"/>
          </a:xfrm>
        </p:spPr>
        <p:txBody>
          <a:bodyPr/>
          <a:lstStyle/>
          <a:p>
            <a:pPr eaLnBrk="1" hangingPunct="1"/>
            <a:r>
              <a:rPr lang="en-US" b="1" i="1" dirty="0" smtClean="0">
                <a:ea typeface="ＭＳ Ｐゴシック" pitchFamily="-110" charset="-128"/>
                <a:cs typeface="ＭＳ Ｐゴシック" pitchFamily="-110" charset="-128"/>
              </a:rPr>
              <a:t>Validity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>
              <a:buFont typeface="Arial" pitchFamily="-110" charset="0"/>
              <a:buNone/>
            </a:pPr>
            <a:r>
              <a:rPr lang="en-US" sz="2200" u="sng" dirty="0" smtClean="0"/>
              <a:t>Theorem</a:t>
            </a:r>
            <a:r>
              <a:rPr lang="en-US" sz="2200" dirty="0" smtClean="0"/>
              <a:t>: the result of proving a property for all path conditions generated for a transformation or an all executions of that transformation is the same</a:t>
            </a:r>
          </a:p>
          <a:p>
            <a:pPr eaLnBrk="1" hangingPunct="1"/>
            <a:r>
              <a:rPr lang="en-US" b="1" i="1" dirty="0" smtClean="0">
                <a:ea typeface="ＭＳ Ｐゴシック" pitchFamily="-110" charset="-128"/>
                <a:cs typeface="ＭＳ Ｐゴシック" pitchFamily="-110" charset="-128"/>
              </a:rPr>
              <a:t>Completeness</a:t>
            </a:r>
            <a:endParaRPr lang="en-US" b="1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>
              <a:buFont typeface="Arial" pitchFamily="-110" charset="0"/>
              <a:buNone/>
            </a:pPr>
            <a:r>
              <a:rPr lang="en-US" sz="2200" u="sng" dirty="0" smtClean="0"/>
              <a:t>Theorem</a:t>
            </a:r>
            <a:r>
              <a:rPr lang="en-US" sz="2200" dirty="0" smtClean="0"/>
              <a:t>: properties of a transformation can be shown to either hold for all transformation executions, or not hold for at least one transformation execution </a:t>
            </a:r>
          </a:p>
          <a:p>
            <a:pPr eaLnBrk="1" hangingPunct="1">
              <a:buFont typeface="Arial" pitchFamily="-110" charset="0"/>
              <a:buNone/>
            </a:pPr>
            <a:endParaRPr lang="en-US" dirty="0" smtClean="0">
              <a:ea typeface="ＭＳ Ｐゴシック" pitchFamily="-110" charset="-128"/>
              <a:cs typeface="ＭＳ Ｐゴシック" pitchFamily="-110" charset="-128"/>
            </a:endParaRPr>
          </a:p>
          <a:p>
            <a:pPr lvl="1" eaLnBrk="1" hangingPunct="1">
              <a:buFont typeface="Arial" pitchFamily="-110" charset="0"/>
              <a:buNone/>
            </a:pPr>
            <a:endParaRPr lang="en-US" dirty="0" smtClean="0"/>
          </a:p>
          <a:p>
            <a:pPr lvl="1" eaLnBrk="1" hangingPunct="1">
              <a:buFont typeface="Arial" pitchFamily="-110" charset="0"/>
              <a:buNone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DF65B0-7C4F-4447-BF9B-9F6DB5CFE88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4517" name="Rectangle 6"/>
          <p:cNvSpPr>
            <a:spLocks noChangeArrowheads="1"/>
          </p:cNvSpPr>
          <p:nvPr/>
        </p:nvSpPr>
        <p:spPr bwMode="auto">
          <a:xfrm>
            <a:off x="790575" y="5894388"/>
            <a:ext cx="7370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200" dirty="0" smtClean="0"/>
              <a:t>[7] </a:t>
            </a:r>
            <a:r>
              <a:rPr lang="en-US" sz="1200" dirty="0"/>
              <a:t>L. </a:t>
            </a:r>
            <a:r>
              <a:rPr lang="en-US" sz="1200" dirty="0" err="1"/>
              <a:t>Lúcio</a:t>
            </a:r>
            <a:r>
              <a:rPr lang="en-US" sz="1200" dirty="0"/>
              <a:t>, B. Oakes, H. </a:t>
            </a:r>
            <a:r>
              <a:rPr lang="en-US" sz="1200" dirty="0" err="1"/>
              <a:t>Vangheluwe</a:t>
            </a:r>
            <a:r>
              <a:rPr lang="en-US" sz="1200" dirty="0"/>
              <a:t> “A Technique for Symbolically Verifying Properties of Graph-Based Model Transformations”. Technical Report SOCS-TR-2014.1, McGill University, 2014.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380360" y="1881946"/>
            <a:ext cx="83164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Principle: </a:t>
            </a:r>
          </a:p>
          <a:p>
            <a:pPr algn="ctr"/>
            <a:endParaRPr lang="en-US" u="sng" dirty="0" smtClean="0"/>
          </a:p>
          <a:p>
            <a:pPr algn="ctr"/>
            <a:r>
              <a:rPr lang="en-US" b="1" dirty="0" smtClean="0"/>
              <a:t>Development of the tool should be model-driven (as much as as possible) 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081801" y="4463801"/>
            <a:ext cx="422423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    First class citizens:</a:t>
            </a:r>
          </a:p>
          <a:p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</a:t>
            </a:r>
            <a:r>
              <a:rPr lang="en-US" dirty="0" err="1" smtClean="0"/>
              <a:t>Metamodels</a:t>
            </a:r>
            <a:endParaRPr lang="en-US" dirty="0" smtClean="0"/>
          </a:p>
          <a:p>
            <a:pPr>
              <a:buFont typeface="Arial"/>
              <a:buChar char="•"/>
            </a:pPr>
            <a:r>
              <a:rPr lang="en-US" dirty="0" smtClean="0"/>
              <a:t> Models</a:t>
            </a:r>
          </a:p>
          <a:p>
            <a:pPr>
              <a:buFont typeface="Arial"/>
              <a:buChar char="•"/>
            </a:pPr>
            <a:r>
              <a:rPr lang="en-US" dirty="0" smtClean="0"/>
              <a:t> (Higher-Order) Model Transformations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62806" y="3369034"/>
            <a:ext cx="2717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“Eat your own dog food!”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551" y="2971132"/>
            <a:ext cx="952500" cy="11811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Tooling and developers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4" name="Picture 3" descr="eclip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384" y="1723948"/>
            <a:ext cx="1070648" cy="1070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19" y="3102074"/>
            <a:ext cx="1739962" cy="102141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91183" y="3006351"/>
            <a:ext cx="1353271" cy="1117135"/>
            <a:chOff x="5276817" y="1975826"/>
            <a:chExt cx="1353271" cy="1117135"/>
          </a:xfrm>
        </p:grpSpPr>
        <p:pic>
          <p:nvPicPr>
            <p:cNvPr id="6" name="Picture 5" descr="Screen Shot 2015-02-26 at 11.06.1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49255" y="1975826"/>
              <a:ext cx="819101" cy="878044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276817" y="2815962"/>
              <a:ext cx="135327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 smtClean="0">
                  <a:latin typeface="Avenir Heavy"/>
                  <a:cs typeface="Avenir Heavy"/>
                </a:rPr>
                <a:t>igraph</a:t>
              </a:r>
              <a:r>
                <a:rPr lang="en-US" sz="1200" dirty="0" smtClean="0">
                  <a:latin typeface="Avenir Heavy"/>
                  <a:cs typeface="Avenir Heavy"/>
                </a:rPr>
                <a:t> / </a:t>
              </a:r>
              <a:r>
                <a:rPr lang="en-US" sz="1200" dirty="0" err="1" smtClean="0">
                  <a:latin typeface="Avenir Heavy"/>
                  <a:cs typeface="Avenir Heavy"/>
                </a:rPr>
                <a:t>Himesis</a:t>
              </a:r>
              <a:endParaRPr lang="en-US" sz="1200" dirty="0">
                <a:latin typeface="Avenir Heavy"/>
                <a:cs typeface="Avenir Heavy"/>
              </a:endParaRPr>
            </a:p>
          </p:txBody>
        </p:sp>
      </p:grpSp>
      <p:pic>
        <p:nvPicPr>
          <p:cNvPr id="10" name="Picture 9" descr="pytho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654" y="1758975"/>
            <a:ext cx="1013248" cy="10132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7001" y="1889208"/>
            <a:ext cx="2070080" cy="9247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791" y="4295403"/>
            <a:ext cx="2378401" cy="135016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56282" y="4345363"/>
            <a:ext cx="1235613" cy="101756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14659" y="4564142"/>
            <a:ext cx="931116" cy="532066"/>
          </a:xfrm>
          <a:prstGeom prst="rect">
            <a:avLst/>
          </a:prstGeom>
        </p:spPr>
      </p:pic>
      <p:pic>
        <p:nvPicPr>
          <p:cNvPr id="19" name="Picture 18" descr="Screen Shot 2015-02-26 at 11.23.27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16572" y="5509836"/>
            <a:ext cx="865030" cy="88135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50249" y="5509836"/>
            <a:ext cx="873120" cy="873120"/>
          </a:xfrm>
          <a:prstGeom prst="rect">
            <a:avLst/>
          </a:prstGeom>
        </p:spPr>
      </p:pic>
      <p:pic>
        <p:nvPicPr>
          <p:cNvPr id="22" name="Picture 21" descr="Screen Shot 2015-02-26 at 11.26.32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404591" y="5509836"/>
            <a:ext cx="877944" cy="873120"/>
          </a:xfrm>
          <a:prstGeom prst="rect">
            <a:avLst/>
          </a:prstGeom>
        </p:spPr>
      </p:pic>
      <p:pic>
        <p:nvPicPr>
          <p:cNvPr id="23" name="Picture 22" descr="Screen Shot 2015-02-26 at 11.30.21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60020" y="5526355"/>
            <a:ext cx="984921" cy="86932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430571" y="6457890"/>
            <a:ext cx="7621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Levi Lucio</a:t>
            </a:r>
          </a:p>
          <a:p>
            <a:pPr algn="ctr"/>
            <a:r>
              <a:rPr lang="en-US" sz="1000" dirty="0" smtClean="0"/>
              <a:t>McGill U.</a:t>
            </a:r>
            <a:endParaRPr lang="en-US" sz="1000" dirty="0"/>
          </a:p>
        </p:txBody>
      </p:sp>
      <p:sp>
        <p:nvSpPr>
          <p:cNvPr id="25" name="TextBox 24"/>
          <p:cNvSpPr txBox="1"/>
          <p:nvPr/>
        </p:nvSpPr>
        <p:spPr>
          <a:xfrm>
            <a:off x="3216824" y="6457890"/>
            <a:ext cx="10186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smtClean="0"/>
              <a:t>Bentley Oakes</a:t>
            </a:r>
          </a:p>
          <a:p>
            <a:pPr algn="ctr"/>
            <a:r>
              <a:rPr lang="en-US" sz="1000" dirty="0" smtClean="0"/>
              <a:t>McGill U.</a:t>
            </a:r>
            <a:endParaRPr lang="en-US" sz="1000" dirty="0"/>
          </a:p>
        </p:txBody>
      </p:sp>
      <p:sp>
        <p:nvSpPr>
          <p:cNvPr id="26" name="TextBox 25"/>
          <p:cNvSpPr txBox="1"/>
          <p:nvPr/>
        </p:nvSpPr>
        <p:spPr>
          <a:xfrm>
            <a:off x="4235237" y="6457890"/>
            <a:ext cx="9259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/>
              <a:t>Gehan</a:t>
            </a:r>
            <a:r>
              <a:rPr lang="en-US" sz="1000" dirty="0" smtClean="0"/>
              <a:t> </a:t>
            </a:r>
            <a:r>
              <a:rPr lang="en-US" sz="1000" dirty="0" err="1" smtClean="0"/>
              <a:t>Selim</a:t>
            </a:r>
            <a:endParaRPr lang="en-US" sz="1000" dirty="0" smtClean="0"/>
          </a:p>
          <a:p>
            <a:pPr algn="ctr"/>
            <a:r>
              <a:rPr lang="en-US" sz="1000" dirty="0" smtClean="0"/>
              <a:t>Queen’s U.</a:t>
            </a:r>
            <a:endParaRPr lang="en-US" sz="1000" dirty="0"/>
          </a:p>
        </p:txBody>
      </p:sp>
      <p:sp>
        <p:nvSpPr>
          <p:cNvPr id="27" name="TextBox 26"/>
          <p:cNvSpPr txBox="1"/>
          <p:nvPr/>
        </p:nvSpPr>
        <p:spPr>
          <a:xfrm>
            <a:off x="5154292" y="6457890"/>
            <a:ext cx="10685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dirty="0" err="1" smtClean="0"/>
              <a:t>Cláudio</a:t>
            </a:r>
            <a:r>
              <a:rPr lang="en-US" sz="1000" dirty="0" smtClean="0"/>
              <a:t> Gomes</a:t>
            </a:r>
          </a:p>
          <a:p>
            <a:pPr algn="ctr"/>
            <a:r>
              <a:rPr lang="en-US" sz="1000" dirty="0" smtClean="0"/>
              <a:t>Antwerp U.</a:t>
            </a:r>
            <a:endParaRPr lang="en-US" sz="1000" dirty="0"/>
          </a:p>
        </p:txBody>
      </p:sp>
      <p:sp>
        <p:nvSpPr>
          <p:cNvPr id="29" name="TextBox 28"/>
          <p:cNvSpPr txBox="1"/>
          <p:nvPr/>
        </p:nvSpPr>
        <p:spPr>
          <a:xfrm>
            <a:off x="3736994" y="3323267"/>
            <a:ext cx="12618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Heavy"/>
                <a:cs typeface="Avenir Heavy"/>
              </a:rPr>
              <a:t>T-Core</a:t>
            </a:r>
            <a:endParaRPr lang="en-US" sz="2800" dirty="0">
              <a:latin typeface="Avenir Heavy"/>
              <a:cs typeface="Avenir Heavy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We want to prove pre- post- condition structural, properties of a translation model transformation, for </a:t>
            </a:r>
            <a:r>
              <a:rPr lang="en-US" sz="2600" b="1" dirty="0" smtClean="0"/>
              <a:t>all</a:t>
            </a:r>
            <a:r>
              <a:rPr lang="en-US" sz="2600" dirty="0" smtClean="0"/>
              <a:t> its executions. </a:t>
            </a:r>
          </a:p>
          <a:p>
            <a:endParaRPr lang="en-US" sz="2200" dirty="0" smtClean="0"/>
          </a:p>
          <a:p>
            <a:r>
              <a:rPr lang="en-US" sz="2600" dirty="0" smtClean="0"/>
              <a:t>The infinite amount of transformation executions implies the proof needs to be done on a finite </a:t>
            </a:r>
            <a:r>
              <a:rPr lang="en-US" sz="2600" b="1" dirty="0" smtClean="0"/>
              <a:t>abstraction</a:t>
            </a:r>
            <a:r>
              <a:rPr lang="en-US" sz="2600" dirty="0" smtClean="0"/>
              <a:t> of the transformation’s executions.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43884"/>
            <a:ext cx="8229600" cy="624287"/>
          </a:xfrm>
        </p:spPr>
        <p:txBody>
          <a:bodyPr>
            <a:normAutofit/>
          </a:bodyPr>
          <a:lstStyle/>
          <a:p>
            <a:r>
              <a:rPr lang="en-US" sz="2800" dirty="0" smtClean="0"/>
              <a:t>Tool Architecture</a:t>
            </a:r>
            <a:endParaRPr lang="en-US" sz="2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tooling_complete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457200" y="968171"/>
            <a:ext cx="8181041" cy="5763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Model-Driven Development: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551355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21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79238" y="2193632"/>
          <a:ext cx="3734005" cy="30653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05"/>
              </a:tblGrid>
              <a:tr h="358546">
                <a:tc>
                  <a:txBody>
                    <a:bodyPr/>
                    <a:lstStyle/>
                    <a:p>
                      <a:r>
                        <a:rPr lang="en-US" dirty="0" smtClean="0"/>
                        <a:t>Challenges</a:t>
                      </a:r>
                      <a:endParaRPr lang="en-US" dirty="0"/>
                    </a:p>
                  </a:txBody>
                  <a:tcPr/>
                </a:tc>
              </a:tr>
              <a:tr h="2699616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dirty="0" smtClean="0"/>
                        <a:t> Insufficient higher</a:t>
                      </a:r>
                      <a:r>
                        <a:rPr lang="en-US" baseline="0" dirty="0" smtClean="0"/>
                        <a:t>-order model transformation technology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(AToM3) models are not built for memory-intensive applications</a:t>
                      </a:r>
                    </a:p>
                    <a:p>
                      <a:pPr>
                        <a:buFont typeface="Arial"/>
                        <a:buNone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Transformations and code have to be developed together in an interleaved fashion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Model-Driven Development: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551355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56148" y="2187486"/>
          <a:ext cx="3734005" cy="22806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05"/>
              </a:tblGrid>
              <a:tr h="254317">
                <a:tc>
                  <a:txBody>
                    <a:bodyPr/>
                    <a:lstStyle/>
                    <a:p>
                      <a:r>
                        <a:rPr lang="en-US" dirty="0" smtClean="0"/>
                        <a:t>Advantages</a:t>
                      </a:r>
                      <a:endParaRPr lang="en-US" dirty="0"/>
                    </a:p>
                  </a:txBody>
                  <a:tcPr/>
                </a:tc>
              </a:tr>
              <a:tr h="1914845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(Surprisingly) speed!</a:t>
                      </a:r>
                    </a:p>
                    <a:p>
                      <a:pPr>
                        <a:buFont typeface="Arial"/>
                        <a:buChar char="•"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dirty="0" smtClean="0"/>
                        <a:t> Adapted to the domain</a:t>
                      </a:r>
                      <a:endParaRPr lang="en-US" baseline="0" dirty="0" smtClean="0"/>
                    </a:p>
                    <a:p>
                      <a:pPr>
                        <a:buFont typeface="Arial"/>
                        <a:buNone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Models simplify the usage of complex data types</a:t>
                      </a: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Model-Driven Development: Ambivalent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745" y="1551355"/>
            <a:ext cx="8229600" cy="4876800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23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2567693" y="2193636"/>
          <a:ext cx="3734005" cy="25659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34005"/>
              </a:tblGrid>
              <a:tr h="292219">
                <a:tc>
                  <a:txBody>
                    <a:bodyPr/>
                    <a:lstStyle/>
                    <a:p>
                      <a:r>
                        <a:rPr lang="en-US" dirty="0" smtClean="0"/>
                        <a:t>Ambivalent</a:t>
                      </a:r>
                      <a:endParaRPr lang="en-US" dirty="0"/>
                    </a:p>
                  </a:txBody>
                  <a:tcPr/>
                </a:tc>
              </a:tr>
              <a:tr h="2200216">
                <a:tc>
                  <a:txBody>
                    <a:bodyPr/>
                    <a:lstStyle/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Right level of abstraction through the usage of </a:t>
                      </a:r>
                      <a:r>
                        <a:rPr lang="en-US" baseline="0" dirty="0" err="1" smtClean="0"/>
                        <a:t>metamodels</a:t>
                      </a:r>
                      <a:r>
                        <a:rPr lang="en-US" baseline="0" dirty="0" smtClean="0"/>
                        <a:t> and model transformations</a:t>
                      </a:r>
                    </a:p>
                    <a:p>
                      <a:pPr>
                        <a:buFont typeface="Arial"/>
                        <a:buNone/>
                      </a:pPr>
                      <a:endParaRPr lang="en-US" sz="1000" baseline="0" dirty="0" smtClean="0"/>
                    </a:p>
                    <a:p>
                      <a:pPr>
                        <a:buFont typeface="Arial"/>
                        <a:buChar char="•"/>
                      </a:pPr>
                      <a:r>
                        <a:rPr lang="en-US" baseline="0" dirty="0" smtClean="0"/>
                        <a:t> Visual edition and debugging of </a:t>
                      </a:r>
                      <a:r>
                        <a:rPr lang="en-US" baseline="0" dirty="0" err="1" smtClean="0"/>
                        <a:t>metamodels</a:t>
                      </a:r>
                      <a:r>
                        <a:rPr lang="en-US" baseline="0" dirty="0" smtClean="0"/>
                        <a:t>, models and model transformations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Case study 1: GM To </a:t>
            </a:r>
            <a:r>
              <a:rPr lang="en-US" dirty="0" err="1" smtClean="0"/>
              <a:t>Autosar</a:t>
            </a:r>
            <a:r>
              <a:rPr lang="en-US" dirty="0" smtClean="0"/>
              <a:t> </a:t>
            </a:r>
          </a:p>
          <a:p>
            <a:pPr lvl="1"/>
            <a:r>
              <a:rPr lang="en-US" sz="1600" dirty="0" smtClean="0"/>
              <a:t>Partial migration transformation from the proprietary VCS architecture language for automotive hardware and software deployment into AUTOSAR.</a:t>
            </a:r>
          </a:p>
          <a:p>
            <a:pPr lvl="1"/>
            <a:r>
              <a:rPr lang="en-US" sz="1600" dirty="0" smtClean="0"/>
              <a:t>Small subset of the complete </a:t>
            </a:r>
            <a:r>
              <a:rPr lang="en-US" sz="1600" dirty="0" err="1" smtClean="0"/>
              <a:t>metamodel</a:t>
            </a:r>
            <a:r>
              <a:rPr lang="en-US" sz="1600" dirty="0" smtClean="0"/>
              <a:t>, for experimentation.</a:t>
            </a:r>
          </a:p>
          <a:p>
            <a:r>
              <a:rPr lang="en-US" dirty="0" smtClean="0"/>
              <a:t>Case study 2: UML-RT To </a:t>
            </a:r>
            <a:r>
              <a:rPr lang="en-US" dirty="0" err="1" smtClean="0"/>
              <a:t>Kiltera</a:t>
            </a:r>
            <a:endParaRPr lang="en-US" dirty="0" smtClean="0"/>
          </a:p>
          <a:p>
            <a:pPr lvl="1"/>
            <a:r>
              <a:rPr lang="en-US" sz="1600" dirty="0" smtClean="0"/>
              <a:t>Give semantics to UML-RT in terms of the CSP-like language </a:t>
            </a:r>
            <a:r>
              <a:rPr lang="en-US" sz="1600" dirty="0" err="1" smtClean="0"/>
              <a:t>Kiltera</a:t>
            </a:r>
            <a:r>
              <a:rPr lang="en-US" sz="1600" dirty="0" smtClean="0"/>
              <a:t>, for simulation.</a:t>
            </a:r>
          </a:p>
          <a:p>
            <a:pPr lvl="1"/>
            <a:r>
              <a:rPr lang="en-US" sz="1600" dirty="0" smtClean="0"/>
              <a:t>Functional half the UML-RT </a:t>
            </a:r>
            <a:r>
              <a:rPr lang="en-US" sz="1600" dirty="0" err="1" smtClean="0"/>
              <a:t>metamodel</a:t>
            </a:r>
            <a:r>
              <a:rPr lang="en-US" sz="1600" dirty="0" smtClean="0"/>
              <a:t> is transformed.</a:t>
            </a:r>
          </a:p>
          <a:p>
            <a:r>
              <a:rPr lang="en-US" dirty="0" smtClean="0"/>
              <a:t>Case study 3: </a:t>
            </a:r>
            <a:r>
              <a:rPr lang="en-US" dirty="0" err="1" smtClean="0"/>
              <a:t>mbeddr</a:t>
            </a:r>
            <a:r>
              <a:rPr lang="en-US" dirty="0" smtClean="0"/>
              <a:t> to C</a:t>
            </a:r>
          </a:p>
          <a:p>
            <a:pPr lvl="1"/>
            <a:r>
              <a:rPr lang="en-US" sz="1600" dirty="0" smtClean="0"/>
              <a:t>Give semantics to specifications in the </a:t>
            </a:r>
            <a:r>
              <a:rPr lang="en-US" sz="1600" dirty="0" err="1" smtClean="0"/>
              <a:t>mbeddr</a:t>
            </a:r>
            <a:r>
              <a:rPr lang="en-US" sz="1600" dirty="0" smtClean="0"/>
              <a:t> language as C code, for execution.</a:t>
            </a:r>
          </a:p>
          <a:p>
            <a:pPr lvl="1"/>
            <a:r>
              <a:rPr lang="en-US" sz="1600" dirty="0" smtClean="0"/>
              <a:t>Complete subset of the </a:t>
            </a:r>
            <a:r>
              <a:rPr lang="en-US" sz="1600" dirty="0" err="1" smtClean="0"/>
              <a:t>mbeddr</a:t>
            </a:r>
            <a:r>
              <a:rPr lang="en-US" sz="1600" dirty="0" smtClean="0"/>
              <a:t> </a:t>
            </a:r>
            <a:r>
              <a:rPr lang="en-US" sz="1600" dirty="0" err="1" smtClean="0"/>
              <a:t>metamodel</a:t>
            </a:r>
            <a:r>
              <a:rPr lang="en-US" sz="1600" dirty="0" smtClean="0"/>
              <a:t> required for the transformation of  connectors between </a:t>
            </a:r>
            <a:r>
              <a:rPr lang="en-US" sz="1600" dirty="0" err="1" smtClean="0"/>
              <a:t>mbeddr</a:t>
            </a:r>
            <a:r>
              <a:rPr lang="en-US" sz="1600" dirty="0" smtClean="0"/>
              <a:t> components into C function calls.</a:t>
            </a:r>
          </a:p>
          <a:p>
            <a:pPr lvl="1"/>
            <a:r>
              <a:rPr lang="en-US" sz="1600" dirty="0" smtClean="0"/>
              <a:t>To prove the property: “for every invocation of a function on an instance of a component by an instance of a another component, via a connector, the correct C function generated by the transformation is called”.</a:t>
            </a:r>
          </a:p>
          <a:p>
            <a:pPr lvl="1"/>
            <a:endParaRPr lang="en-US" sz="1600" dirty="0" smtClean="0"/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1: GM To </a:t>
            </a:r>
            <a:r>
              <a:rPr lang="en-US" dirty="0" err="1" smtClean="0"/>
              <a:t>Autosar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229505" y="23670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 descr="GMToAutosa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62799"/>
            <a:ext cx="2879835" cy="468759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29505" y="3798516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414171" y="2736349"/>
            <a:ext cx="3237345" cy="172027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514" b="1" dirty="0" smtClean="0"/>
              <a:t>Number of rules: </a:t>
            </a:r>
            <a:r>
              <a:rPr lang="en-US" sz="1514" dirty="0" smtClean="0"/>
              <a:t>8</a:t>
            </a:r>
          </a:p>
          <a:p>
            <a:r>
              <a:rPr lang="en-US" sz="1514" b="1" dirty="0" smtClean="0"/>
              <a:t>Number of layers: </a:t>
            </a:r>
            <a:r>
              <a:rPr lang="en-US" sz="1514" dirty="0" smtClean="0"/>
              <a:t>4</a:t>
            </a:r>
          </a:p>
          <a:p>
            <a:r>
              <a:rPr lang="en-US" sz="1514" b="1" dirty="0" smtClean="0"/>
              <a:t>Symbolic execution time: </a:t>
            </a:r>
            <a:r>
              <a:rPr lang="en-US" sz="1514" dirty="0" smtClean="0"/>
              <a:t>0.6 </a:t>
            </a:r>
            <a:r>
              <a:rPr lang="en-US" sz="1514" dirty="0" err="1" smtClean="0"/>
              <a:t>s</a:t>
            </a:r>
            <a:endParaRPr lang="en-US" sz="1514" dirty="0" smtClean="0"/>
          </a:p>
          <a:p>
            <a:r>
              <a:rPr lang="en-US" sz="1514" b="1" dirty="0" smtClean="0"/>
              <a:t>Number of path conditions: </a:t>
            </a:r>
            <a:r>
              <a:rPr lang="en-US" sz="1514" dirty="0" smtClean="0"/>
              <a:t>3 </a:t>
            </a:r>
          </a:p>
          <a:p>
            <a:r>
              <a:rPr lang="en-US" sz="1514" b="1" dirty="0" smtClean="0"/>
              <a:t>Property proving times: </a:t>
            </a:r>
            <a:br>
              <a:rPr lang="en-US" sz="1514" b="1" dirty="0" smtClean="0"/>
            </a:br>
            <a:r>
              <a:rPr lang="en-US" sz="1514" dirty="0" smtClean="0"/>
              <a:t>0.02 </a:t>
            </a:r>
            <a:r>
              <a:rPr lang="en-US" sz="1514" dirty="0" err="1" smtClean="0"/>
              <a:t>s</a:t>
            </a:r>
            <a:r>
              <a:rPr lang="en-US" sz="1514" dirty="0" smtClean="0"/>
              <a:t> on average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2: UML-RT to </a:t>
            </a:r>
            <a:r>
              <a:rPr lang="en-US" dirty="0" err="1" smtClean="0"/>
              <a:t>Kiltera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9" name="Picture 8" descr="UMLRTToKilter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25064"/>
            <a:ext cx="2785583" cy="5310555"/>
          </a:xfrm>
          <a:prstGeom prst="rect">
            <a:avLst/>
          </a:prstGeom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405743" y="2701636"/>
            <a:ext cx="3992480" cy="1731819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514" b="1" dirty="0" smtClean="0"/>
              <a:t>Number of rules: </a:t>
            </a:r>
            <a:r>
              <a:rPr lang="en-US" sz="1514" dirty="0" smtClean="0"/>
              <a:t>17</a:t>
            </a:r>
          </a:p>
          <a:p>
            <a:r>
              <a:rPr lang="en-US" sz="1514" b="1" dirty="0" smtClean="0"/>
              <a:t>Number of layers: </a:t>
            </a:r>
            <a:r>
              <a:rPr lang="en-US" sz="1514" dirty="0" smtClean="0"/>
              <a:t>7</a:t>
            </a:r>
          </a:p>
          <a:p>
            <a:r>
              <a:rPr lang="en-US" sz="1514" b="1" dirty="0" smtClean="0"/>
              <a:t>Symbolic execution time: </a:t>
            </a:r>
            <a:r>
              <a:rPr lang="en-US" sz="1514" dirty="0" smtClean="0"/>
              <a:t>80 </a:t>
            </a:r>
            <a:r>
              <a:rPr lang="en-US" sz="1514" dirty="0" err="1" smtClean="0"/>
              <a:t>s</a:t>
            </a:r>
            <a:endParaRPr lang="en-US" sz="1514" dirty="0" smtClean="0"/>
          </a:p>
          <a:p>
            <a:r>
              <a:rPr lang="en-US" sz="1514" b="1" dirty="0" smtClean="0"/>
              <a:t>Number of path conditions: </a:t>
            </a:r>
            <a:r>
              <a:rPr lang="en-US" sz="1514" dirty="0" smtClean="0"/>
              <a:t>330</a:t>
            </a:r>
          </a:p>
          <a:p>
            <a:r>
              <a:rPr lang="en-US" sz="1514" b="1" dirty="0" smtClean="0"/>
              <a:t>Property proving times</a:t>
            </a:r>
            <a:r>
              <a:rPr lang="en-US" sz="1514" b="1" dirty="0" smtClean="0"/>
              <a:t>:</a:t>
            </a:r>
            <a:r>
              <a:rPr lang="en-US" sz="1514" dirty="0" smtClean="0"/>
              <a:t> tens of seconds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3575564" y="4929909"/>
            <a:ext cx="54067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Required implementation of the symbolic execution</a:t>
            </a:r>
          </a:p>
          <a:p>
            <a:pPr algn="ctr"/>
            <a:r>
              <a:rPr lang="en-US" dirty="0" smtClean="0"/>
              <a:t>of conditions on object attributes!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27</a:t>
            </a:fld>
            <a:endParaRPr lang="en-US"/>
          </a:p>
        </p:txBody>
      </p:sp>
      <p:pic>
        <p:nvPicPr>
          <p:cNvPr id="5" name="Picture 4" descr="property_does_not_hold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440088" y="1727133"/>
            <a:ext cx="6179912" cy="24347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2782" y="4722003"/>
            <a:ext cx="81657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a </a:t>
            </a:r>
            <a:r>
              <a:rPr lang="en-US" dirty="0" smtClean="0"/>
              <a:t>Listen object </a:t>
            </a:r>
            <a:r>
              <a:rPr lang="en-US" dirty="0" smtClean="0"/>
              <a:t>is created</a:t>
            </a:r>
            <a:r>
              <a:rPr lang="en-US" dirty="0" smtClean="0"/>
              <a:t>, it must have </a:t>
            </a:r>
            <a:r>
              <a:rPr lang="en-US" dirty="0" smtClean="0"/>
              <a:t>at least </a:t>
            </a:r>
            <a:r>
              <a:rPr lang="en-US" dirty="0" smtClean="0"/>
              <a:t>one </a:t>
            </a:r>
            <a:r>
              <a:rPr lang="en-US" dirty="0" err="1" smtClean="0"/>
              <a:t>ListenBranch</a:t>
            </a:r>
            <a:r>
              <a:rPr lang="en-US" dirty="0" smtClean="0"/>
              <a:t> object.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A </a:t>
            </a:r>
            <a:r>
              <a:rPr lang="en-US" dirty="0" smtClean="0"/>
              <a:t>Listen object represents a </a:t>
            </a:r>
            <a:r>
              <a:rPr lang="en-US" dirty="0" smtClean="0"/>
              <a:t>Listener process that </a:t>
            </a:r>
            <a:r>
              <a:rPr lang="en-US" dirty="0" smtClean="0"/>
              <a:t>awaits input on one or more</a:t>
            </a:r>
            <a:br>
              <a:rPr lang="en-US" dirty="0" smtClean="0"/>
            </a:br>
            <a:r>
              <a:rPr lang="en-US" dirty="0" smtClean="0"/>
              <a:t>channels. </a:t>
            </a:r>
            <a:r>
              <a:rPr lang="en-US" dirty="0" smtClean="0"/>
              <a:t>If we have a Listen </a:t>
            </a:r>
            <a:r>
              <a:rPr lang="en-US" dirty="0" smtClean="0"/>
              <a:t>object, then we </a:t>
            </a:r>
            <a:r>
              <a:rPr lang="en-US" dirty="0" smtClean="0"/>
              <a:t>are awaiting input on </a:t>
            </a:r>
            <a:r>
              <a:rPr lang="en-US" dirty="0" smtClean="0"/>
              <a:t>at least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one channel </a:t>
            </a:r>
            <a:r>
              <a:rPr lang="en-US" dirty="0" smtClean="0"/>
              <a:t>(</a:t>
            </a:r>
            <a:r>
              <a:rPr lang="en-US" dirty="0" err="1" smtClean="0"/>
              <a:t>ListenBranch</a:t>
            </a:r>
            <a:r>
              <a:rPr lang="en-US" dirty="0" smtClean="0"/>
              <a:t>). 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 smtClean="0"/>
              <a:t>UML-RT to </a:t>
            </a:r>
            <a:r>
              <a:rPr lang="en-US" sz="3400" dirty="0" err="1" smtClean="0"/>
              <a:t>Kiltera</a:t>
            </a:r>
            <a:r>
              <a:rPr lang="en-US" sz="3400" dirty="0" smtClean="0"/>
              <a:t>: rules </a:t>
            </a:r>
            <a:r>
              <a:rPr lang="en-US" sz="3400" dirty="0" err="1" smtClean="0"/>
              <a:t>vs</a:t>
            </a:r>
            <a:r>
              <a:rPr lang="en-US" sz="3400" dirty="0" smtClean="0"/>
              <a:t> path conditions</a:t>
            </a:r>
            <a:endParaRPr lang="en-US" sz="3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10" name="Picture 9" descr="uml2kiltera_rules_vs_path_condi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545052"/>
            <a:ext cx="653415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UML-RT to </a:t>
            </a:r>
            <a:r>
              <a:rPr lang="en-US" dirty="0" err="1" smtClean="0"/>
              <a:t>Kiltera</a:t>
            </a:r>
            <a:r>
              <a:rPr lang="en-US" dirty="0" smtClean="0"/>
              <a:t>: rules </a:t>
            </a:r>
            <a:r>
              <a:rPr lang="en-US" dirty="0" err="1" smtClean="0"/>
              <a:t>vs</a:t>
            </a:r>
            <a:r>
              <a:rPr lang="en-US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6" name="Picture 5" descr="umlToKiltera_rules_vs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685" y="2541012"/>
            <a:ext cx="6499225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/>
              <a:t>How can we build this abstraction mechanically and use it to prove properties?</a:t>
            </a:r>
          </a:p>
          <a:p>
            <a:pPr>
              <a:buNone/>
            </a:pPr>
            <a:endParaRPr lang="en-US" sz="2600" dirty="0" smtClean="0"/>
          </a:p>
          <a:p>
            <a:r>
              <a:rPr lang="en-US" sz="2600" dirty="0" smtClean="0"/>
              <a:t>Does the technique scale?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UML-RT to </a:t>
            </a:r>
            <a:r>
              <a:rPr lang="en-US" dirty="0" err="1" smtClean="0"/>
              <a:t>Kiltera</a:t>
            </a:r>
            <a:r>
              <a:rPr lang="en-US" dirty="0" smtClean="0"/>
              <a:t>: rules </a:t>
            </a:r>
            <a:r>
              <a:rPr lang="en-US" dirty="0" err="1" smtClean="0"/>
              <a:t>vs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7" name="Picture 6" descr="umlToKiltera_rules_vs_sp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041" y="2529318"/>
            <a:ext cx="6511925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 3: </a:t>
            </a:r>
            <a:r>
              <a:rPr lang="en-US" dirty="0" err="1" smtClean="0"/>
              <a:t>mbeddr</a:t>
            </a:r>
            <a:r>
              <a:rPr lang="en-US" dirty="0" smtClean="0"/>
              <a:t> to 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5" name="Picture 4" descr="mbeddr2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0" y="1960064"/>
            <a:ext cx="6125505" cy="422830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5969002" y="3186545"/>
            <a:ext cx="3117273" cy="1847273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r>
              <a:rPr lang="en-US" sz="1514" b="1" dirty="0" smtClean="0"/>
              <a:t>Number of rules: </a:t>
            </a:r>
            <a:r>
              <a:rPr lang="en-US" sz="1514" dirty="0" smtClean="0"/>
              <a:t>49</a:t>
            </a:r>
          </a:p>
          <a:p>
            <a:r>
              <a:rPr lang="en-US" sz="1514" b="1" dirty="0" smtClean="0"/>
              <a:t>Number of layers: </a:t>
            </a:r>
            <a:r>
              <a:rPr lang="en-US" sz="1514" dirty="0" smtClean="0"/>
              <a:t>7</a:t>
            </a:r>
          </a:p>
          <a:p>
            <a:r>
              <a:rPr lang="en-US" sz="1514" b="1" dirty="0" smtClean="0"/>
              <a:t>Symbolic execution time:</a:t>
            </a:r>
            <a:r>
              <a:rPr lang="en-US" sz="1514" dirty="0" smtClean="0"/>
              <a:t/>
            </a:r>
            <a:br>
              <a:rPr lang="en-US" sz="1514" dirty="0" smtClean="0"/>
            </a:br>
            <a:r>
              <a:rPr lang="en-US" sz="1514" dirty="0" smtClean="0"/>
              <a:t>1264 </a:t>
            </a:r>
            <a:r>
              <a:rPr lang="en-US" sz="1514" dirty="0" err="1" smtClean="0"/>
              <a:t>s</a:t>
            </a:r>
            <a:r>
              <a:rPr lang="en-US" sz="1514" dirty="0" smtClean="0"/>
              <a:t> (23 rules)</a:t>
            </a:r>
          </a:p>
          <a:p>
            <a:r>
              <a:rPr lang="en-US" sz="1514" b="1" dirty="0" smtClean="0"/>
              <a:t>Number of path conditions: </a:t>
            </a:r>
            <a:r>
              <a:rPr lang="en-US" sz="1514" dirty="0" smtClean="0"/>
              <a:t>?</a:t>
            </a:r>
          </a:p>
          <a:p>
            <a:r>
              <a:rPr lang="en-US" sz="1514" b="1" dirty="0" smtClean="0"/>
              <a:t>Property proving times:</a:t>
            </a:r>
            <a:r>
              <a:rPr lang="en-US" sz="1514" dirty="0" smtClean="0"/>
              <a:t> ?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mbeddr</a:t>
            </a:r>
            <a:r>
              <a:rPr lang="en-US" dirty="0" smtClean="0"/>
              <a:t> to C: rules </a:t>
            </a:r>
            <a:r>
              <a:rPr lang="en-US" dirty="0" err="1" smtClean="0"/>
              <a:t>vs</a:t>
            </a:r>
            <a:r>
              <a:rPr lang="en-US" dirty="0" smtClean="0"/>
              <a:t> path conditions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 descr="mbeddr2C_rules_vs_path_condition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55" y="2521815"/>
            <a:ext cx="653415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mbeddr</a:t>
            </a:r>
            <a:r>
              <a:rPr lang="en-US" dirty="0" smtClean="0"/>
              <a:t> to C: rules </a:t>
            </a:r>
            <a:r>
              <a:rPr lang="en-US" dirty="0" err="1" smtClean="0"/>
              <a:t>vs</a:t>
            </a:r>
            <a:r>
              <a:rPr lang="en-US" dirty="0" smtClean="0"/>
              <a:t>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6" name="Picture 5" descr="mbeddr2C_rules_vs_tim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43" y="2521381"/>
            <a:ext cx="6546850" cy="2762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mbeddr</a:t>
            </a:r>
            <a:r>
              <a:rPr lang="en-US" dirty="0" smtClean="0"/>
              <a:t> to C: rules </a:t>
            </a:r>
            <a:r>
              <a:rPr lang="en-US" dirty="0" err="1" smtClean="0"/>
              <a:t>vs</a:t>
            </a:r>
            <a:r>
              <a:rPr lang="en-US" dirty="0" smtClean="0"/>
              <a:t>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 descr="mbeddr2C_rules_vs_spac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385" y="2518787"/>
            <a:ext cx="6572250" cy="276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Scalability of the tool</a:t>
            </a:r>
          </a:p>
          <a:p>
            <a:pPr lvl="1"/>
            <a:r>
              <a:rPr lang="en-US" dirty="0" smtClean="0"/>
              <a:t>Memory is the current limitation</a:t>
            </a:r>
          </a:p>
          <a:p>
            <a:pPr lvl="1"/>
            <a:r>
              <a:rPr lang="en-US" dirty="0" smtClean="0"/>
              <a:t>What is the best solution for trading speed for memory?</a:t>
            </a:r>
          </a:p>
          <a:p>
            <a:r>
              <a:rPr lang="en-US" dirty="0" smtClean="0"/>
              <a:t>Theory</a:t>
            </a:r>
          </a:p>
          <a:p>
            <a:pPr lvl="1"/>
            <a:r>
              <a:rPr lang="en-US" dirty="0" smtClean="0"/>
              <a:t>Right abstraction level to explain soundness and completeness</a:t>
            </a:r>
          </a:p>
          <a:p>
            <a:pPr lvl="1"/>
            <a:r>
              <a:rPr lang="en-US" dirty="0" smtClean="0"/>
              <a:t>Including </a:t>
            </a:r>
            <a:r>
              <a:rPr lang="en-US" dirty="0" err="1" smtClean="0"/>
              <a:t>NACs</a:t>
            </a:r>
            <a:r>
              <a:rPr lang="en-US" dirty="0" smtClean="0"/>
              <a:t> in the theory</a:t>
            </a:r>
          </a:p>
          <a:p>
            <a:pPr lvl="1"/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ea typeface="ＭＳ Ｐゴシック" pitchFamily="-110" charset="-128"/>
                <a:cs typeface="ＭＳ Ｐゴシック" pitchFamily="-110" charset="-128"/>
              </a:rPr>
              <a:t>VCS to AUTOSAR Transformation [1]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5ECEFE-D9CD-914C-BBBA-2B9B2C3C935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  <p:pic>
        <p:nvPicPr>
          <p:cNvPr id="70660" name="Picture 4" descr="Screen Shot 2014-09-21 at 12.12.55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7213" y="1973263"/>
            <a:ext cx="5051425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61" name="Picture 6" descr="Screen Shot 2014-09-21 at 12.27.17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92238" y="3660775"/>
            <a:ext cx="6386512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0662" name="TextBox 7"/>
          <p:cNvSpPr txBox="1">
            <a:spLocks noChangeArrowheads="1"/>
          </p:cNvSpPr>
          <p:nvPr/>
        </p:nvSpPr>
        <p:spPr bwMode="auto">
          <a:xfrm>
            <a:off x="2552700" y="1404938"/>
            <a:ext cx="4200525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VCS Metamodel (obfuscated fragment)</a:t>
            </a:r>
          </a:p>
        </p:txBody>
      </p:sp>
      <p:sp>
        <p:nvSpPr>
          <p:cNvPr id="70663" name="TextBox 8"/>
          <p:cNvSpPr txBox="1">
            <a:spLocks noChangeArrowheads="1"/>
          </p:cNvSpPr>
          <p:nvPr/>
        </p:nvSpPr>
        <p:spPr bwMode="auto">
          <a:xfrm>
            <a:off x="2870200" y="3278188"/>
            <a:ext cx="36433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AUTOSAR Metamodel (fragment)</a:t>
            </a:r>
          </a:p>
        </p:txBody>
      </p:sp>
      <p:sp>
        <p:nvSpPr>
          <p:cNvPr id="70664" name="TextBox 9"/>
          <p:cNvSpPr txBox="1">
            <a:spLocks noChangeArrowheads="1"/>
          </p:cNvSpPr>
          <p:nvPr/>
        </p:nvSpPr>
        <p:spPr bwMode="auto">
          <a:xfrm>
            <a:off x="1022350" y="6151563"/>
            <a:ext cx="6867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[1] </a:t>
            </a:r>
            <a:r>
              <a:rPr lang="en-US" sz="1200" dirty="0"/>
              <a:t>G. </a:t>
            </a:r>
            <a:r>
              <a:rPr lang="en-US" sz="1200" dirty="0" err="1"/>
              <a:t>Selim</a:t>
            </a:r>
            <a:r>
              <a:rPr lang="en-US" sz="1200" dirty="0"/>
              <a:t>, S. Wang, J. R. </a:t>
            </a:r>
            <a:r>
              <a:rPr lang="en-US" sz="1200" dirty="0" err="1"/>
              <a:t>Cordy</a:t>
            </a:r>
            <a:r>
              <a:rPr lang="en-US" sz="1200" dirty="0"/>
              <a:t>, J. </a:t>
            </a:r>
            <a:r>
              <a:rPr lang="en-US" sz="1200" dirty="0" err="1"/>
              <a:t>Dingel</a:t>
            </a:r>
            <a:r>
              <a:rPr lang="en-US" sz="1200" dirty="0"/>
              <a:t>. “Model Transformations for Migrating Legacy Models: </a:t>
            </a:r>
          </a:p>
          <a:p>
            <a:r>
              <a:rPr lang="en-US" sz="1200" dirty="0"/>
              <a:t>An Industrial Case Study”. ECMFA 2012, </a:t>
            </a:r>
            <a:r>
              <a:rPr lang="en-US" sz="1200" dirty="0" err="1"/>
              <a:t>Lyngby</a:t>
            </a:r>
            <a:r>
              <a:rPr lang="en-US" sz="1200" dirty="0"/>
              <a:t>, Denmark (LNCS)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Migrating Legacy Models from VCS to AUTOSAR</a:t>
            </a:r>
            <a:br>
              <a:rPr lang="en-US" sz="2800" dirty="0" smtClean="0"/>
            </a:br>
            <a:r>
              <a:rPr lang="en-US" sz="2800" dirty="0" smtClean="0"/>
              <a:t>in </a:t>
            </a:r>
            <a:r>
              <a:rPr lang="en-US" sz="2800" dirty="0" err="1" smtClean="0"/>
              <a:t>DSLTrans</a:t>
            </a:r>
            <a:r>
              <a:rPr lang="en-US" sz="2800" dirty="0" smtClean="0"/>
              <a:t> [2]</a:t>
            </a:r>
            <a:endParaRPr lang="en-US" sz="2800" dirty="0"/>
          </a:p>
        </p:txBody>
      </p:sp>
      <p:pic>
        <p:nvPicPr>
          <p:cNvPr id="6" name="Picture 5" descr="GM_transform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3422838" y="1268871"/>
            <a:ext cx="4479307" cy="49033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48665" y="2301816"/>
            <a:ext cx="815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Layer 1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48665" y="3773088"/>
            <a:ext cx="815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Layer 2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48665" y="5216960"/>
            <a:ext cx="8156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50000"/>
                  </a:schemeClr>
                </a:solidFill>
              </a:rPr>
              <a:t>Layer 3</a:t>
            </a:r>
            <a:endParaRPr lang="en-US" sz="15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198262" y="3578477"/>
            <a:ext cx="1624427" cy="1152789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1" name="TextBox 45"/>
          <p:cNvSpPr txBox="1">
            <a:spLocks noChangeArrowheads="1"/>
          </p:cNvSpPr>
          <p:nvPr/>
        </p:nvSpPr>
        <p:spPr bwMode="auto">
          <a:xfrm>
            <a:off x="1321753" y="6355695"/>
            <a:ext cx="709714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200" dirty="0" smtClean="0"/>
              <a:t>[2]</a:t>
            </a:r>
            <a:r>
              <a:rPr lang="en-US" sz="1200" i="1" dirty="0" smtClean="0"/>
              <a:t> </a:t>
            </a:r>
            <a:r>
              <a:rPr lang="en-US" sz="1200" i="1" dirty="0" err="1" smtClean="0"/>
              <a:t>DSLTrans</a:t>
            </a:r>
            <a:r>
              <a:rPr lang="en-US" sz="1200" i="1" dirty="0" smtClean="0"/>
              <a:t>: A Turing Incomplete Transformation Language</a:t>
            </a:r>
            <a:r>
              <a:rPr lang="en-US" sz="1200" dirty="0" smtClean="0"/>
              <a:t>, B. </a:t>
            </a:r>
            <a:r>
              <a:rPr lang="en-US" sz="1200" dirty="0" err="1" smtClean="0"/>
              <a:t>Barroca</a:t>
            </a:r>
            <a:r>
              <a:rPr lang="en-US" sz="1200" dirty="0" smtClean="0"/>
              <a:t>, L. </a:t>
            </a:r>
            <a:r>
              <a:rPr lang="en-US" sz="1200" dirty="0" err="1" smtClean="0"/>
              <a:t>Lúcio</a:t>
            </a:r>
            <a:r>
              <a:rPr lang="en-US" sz="1200" dirty="0" smtClean="0"/>
              <a:t>, V. </a:t>
            </a:r>
            <a:r>
              <a:rPr lang="en-US" sz="1200" dirty="0" err="1" smtClean="0"/>
              <a:t>Amaral</a:t>
            </a:r>
            <a:r>
              <a:rPr lang="en-US" sz="1200" dirty="0" smtClean="0"/>
              <a:t> R. </a:t>
            </a:r>
            <a:r>
              <a:rPr lang="en-US" sz="1200" dirty="0" err="1" smtClean="0"/>
              <a:t>Félix</a:t>
            </a:r>
            <a:r>
              <a:rPr lang="en-US" sz="1200" dirty="0" smtClean="0"/>
              <a:t>, </a:t>
            </a:r>
            <a:br>
              <a:rPr lang="en-US" sz="1200" dirty="0" smtClean="0"/>
            </a:br>
            <a:r>
              <a:rPr lang="en-US" sz="1200" dirty="0" smtClean="0"/>
              <a:t>V. Sousa. Proceedings of SLE 2010, Eindhoven, Netherlands, 2010.</a:t>
            </a:r>
            <a:endParaRPr lang="en-US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DSLTrans</a:t>
            </a:r>
            <a:r>
              <a:rPr lang="en-US" dirty="0" smtClean="0"/>
              <a:t> Rule Detail</a:t>
            </a:r>
            <a:endParaRPr lang="en-US" dirty="0"/>
          </a:p>
        </p:txBody>
      </p:sp>
      <p:pic>
        <p:nvPicPr>
          <p:cNvPr id="5" name="Picture 4" descr="rule2.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1794510" y="2133600"/>
            <a:ext cx="5438394" cy="3160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smtClean="0"/>
              <a:t>Requirements [3] for the migration transformation from General Motors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FCFCD57-B7ED-7141-86F5-9A05215B0CE0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  <p:pic>
        <p:nvPicPr>
          <p:cNvPr id="72708" name="Picture 6" descr="properties_GM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5325" y="1979613"/>
            <a:ext cx="7937500" cy="340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/>
          <p:nvPr/>
        </p:nvSpPr>
        <p:spPr>
          <a:xfrm>
            <a:off x="695325" y="4468813"/>
            <a:ext cx="7770813" cy="531812"/>
          </a:xfrm>
          <a:prstGeom prst="rect">
            <a:avLst/>
          </a:prstGeom>
          <a:noFill/>
          <a:ln w="508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2710" name="TextBox 7"/>
          <p:cNvSpPr txBox="1">
            <a:spLocks noChangeArrowheads="1"/>
          </p:cNvSpPr>
          <p:nvPr/>
        </p:nvSpPr>
        <p:spPr bwMode="auto">
          <a:xfrm>
            <a:off x="1022350" y="5894388"/>
            <a:ext cx="6867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[3] </a:t>
            </a:r>
            <a:r>
              <a:rPr lang="en-US" sz="1200" dirty="0"/>
              <a:t>G. </a:t>
            </a:r>
            <a:r>
              <a:rPr lang="en-US" sz="1200" dirty="0" err="1"/>
              <a:t>Selim</a:t>
            </a:r>
            <a:r>
              <a:rPr lang="en-US" sz="1200" dirty="0"/>
              <a:t>, S. Wang, J. R. </a:t>
            </a:r>
            <a:r>
              <a:rPr lang="en-US" sz="1200" dirty="0" err="1"/>
              <a:t>Cordy</a:t>
            </a:r>
            <a:r>
              <a:rPr lang="en-US" sz="1200" dirty="0"/>
              <a:t>, J. </a:t>
            </a:r>
            <a:r>
              <a:rPr lang="en-US" sz="1200" dirty="0" err="1"/>
              <a:t>Dingel</a:t>
            </a:r>
            <a:r>
              <a:rPr lang="en-US" sz="1200" dirty="0"/>
              <a:t>. “Model Transformations for Migrating Legacy Models: </a:t>
            </a:r>
          </a:p>
          <a:p>
            <a:r>
              <a:rPr lang="en-US" sz="1200" dirty="0"/>
              <a:t>An Industrial Case Study”. ECMFA 2012, </a:t>
            </a:r>
            <a:r>
              <a:rPr lang="en-US" sz="1200" dirty="0" err="1"/>
              <a:t>Lyngby</a:t>
            </a:r>
            <a:r>
              <a:rPr lang="en-US" sz="1200" dirty="0"/>
              <a:t>, Denmark (LNCS)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ea typeface="ＭＳ Ｐゴシック" pitchFamily="-110" charset="-128"/>
                <a:cs typeface="ＭＳ Ｐゴシック" pitchFamily="-110" charset="-128"/>
              </a:rPr>
              <a:t>Example property [4]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CF21334-DECB-5343-8F2B-EE39DB5B28F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4756" name="Picture 4" descr="property_gm.pd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90750" y="1350963"/>
            <a:ext cx="4533900" cy="3390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7" name="TextBox 5"/>
          <p:cNvSpPr txBox="1">
            <a:spLocks noChangeArrowheads="1"/>
          </p:cNvSpPr>
          <p:nvPr/>
        </p:nvSpPr>
        <p:spPr bwMode="auto">
          <a:xfrm>
            <a:off x="625475" y="4979988"/>
            <a:ext cx="82581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/>
              <a:t>P1: “If a PhysicalNode is connected to a Service through the provided association (in the input), then</a:t>
            </a:r>
          </a:p>
          <a:p>
            <a:pPr algn="ctr"/>
            <a:r>
              <a:rPr lang="en-US" sz="1400"/>
              <a:t>the corresponding CompositionType will be connected to a PPortPrototype (in the output).”</a:t>
            </a:r>
          </a:p>
        </p:txBody>
      </p:sp>
      <p:sp>
        <p:nvSpPr>
          <p:cNvPr id="74758" name="TextBox 6"/>
          <p:cNvSpPr txBox="1">
            <a:spLocks noChangeArrowheads="1"/>
          </p:cNvSpPr>
          <p:nvPr/>
        </p:nvSpPr>
        <p:spPr bwMode="auto">
          <a:xfrm>
            <a:off x="625475" y="5894388"/>
            <a:ext cx="79390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 dirty="0" smtClean="0"/>
              <a:t>[4] </a:t>
            </a:r>
            <a:r>
              <a:rPr lang="en-US" sz="1200" dirty="0"/>
              <a:t>G. </a:t>
            </a:r>
            <a:r>
              <a:rPr lang="en-US" sz="1200" dirty="0" err="1"/>
              <a:t>Selim</a:t>
            </a:r>
            <a:r>
              <a:rPr lang="en-US" sz="1200" dirty="0"/>
              <a:t>, L. </a:t>
            </a:r>
            <a:r>
              <a:rPr lang="en-US" sz="1200" dirty="0" err="1"/>
              <a:t>Lúcio</a:t>
            </a:r>
            <a:r>
              <a:rPr lang="en-US" sz="1200" dirty="0"/>
              <a:t>, J. R. </a:t>
            </a:r>
            <a:r>
              <a:rPr lang="en-US" sz="1200" dirty="0" err="1"/>
              <a:t>Cordy</a:t>
            </a:r>
            <a:r>
              <a:rPr lang="en-US" sz="1200" dirty="0"/>
              <a:t>,  J. </a:t>
            </a:r>
            <a:r>
              <a:rPr lang="en-US" sz="1200" dirty="0" err="1"/>
              <a:t>Dingel</a:t>
            </a:r>
            <a:r>
              <a:rPr lang="en-US" sz="1200" dirty="0"/>
              <a:t> and B. Oakes. ” Specification and Verification of Graph-Based Model</a:t>
            </a:r>
          </a:p>
          <a:p>
            <a:r>
              <a:rPr lang="en-US" sz="1200" dirty="0"/>
              <a:t>Transformation Properties”  ICGT 2014, York, UK. (LNCS)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GM_transformati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457200" y="2494887"/>
            <a:ext cx="2774442" cy="3037078"/>
          </a:xfrm>
          <a:prstGeom prst="rect">
            <a:avLst/>
          </a:prstGeom>
        </p:spPr>
      </p:pic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Path Condition Generation of</a:t>
            </a:r>
            <a:br>
              <a:rPr lang="en-US" sz="3600" dirty="0" smtClean="0"/>
            </a:br>
            <a:r>
              <a:rPr lang="en-US" sz="3600" dirty="0" err="1" smtClean="0"/>
              <a:t>DSLTrans</a:t>
            </a:r>
            <a:r>
              <a:rPr lang="en-US" sz="3600" dirty="0" smtClean="0"/>
              <a:t> Model Transformations [5,6]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92183" y="3060212"/>
            <a:ext cx="2035208" cy="2178066"/>
            <a:chOff x="2801394" y="4178300"/>
            <a:chExt cx="2035615" cy="2178147"/>
          </a:xfrm>
        </p:grpSpPr>
        <p:sp>
          <p:nvSpPr>
            <p:cNvPr id="45086" name="TextBox 3"/>
            <p:cNvSpPr txBox="1">
              <a:spLocks noChangeArrowheads="1"/>
            </p:cNvSpPr>
            <p:nvPr/>
          </p:nvSpPr>
          <p:spPr bwMode="auto">
            <a:xfrm>
              <a:off x="2801394" y="4178300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1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5087" name="TextBox 4"/>
            <p:cNvSpPr txBox="1">
              <a:spLocks noChangeArrowheads="1"/>
            </p:cNvSpPr>
            <p:nvPr/>
          </p:nvSpPr>
          <p:spPr bwMode="auto">
            <a:xfrm>
              <a:off x="3672710" y="4178300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2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5088" name="TextBox 5"/>
            <p:cNvSpPr txBox="1">
              <a:spLocks noChangeArrowheads="1"/>
            </p:cNvSpPr>
            <p:nvPr/>
          </p:nvSpPr>
          <p:spPr bwMode="auto">
            <a:xfrm>
              <a:off x="4407273" y="4178300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3</a:t>
              </a:r>
              <a:r>
                <a:rPr lang="en-US" sz="2000" baseline="-25000" dirty="0"/>
                <a:t>1</a:t>
              </a:r>
              <a:endParaRPr lang="en-US" sz="2000" dirty="0"/>
            </a:p>
          </p:txBody>
        </p:sp>
        <p:sp>
          <p:nvSpPr>
            <p:cNvPr id="45089" name="TextBox 6"/>
            <p:cNvSpPr txBox="1">
              <a:spLocks noChangeArrowheads="1"/>
            </p:cNvSpPr>
            <p:nvPr/>
          </p:nvSpPr>
          <p:spPr bwMode="auto">
            <a:xfrm>
              <a:off x="3271388" y="5146643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1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45090" name="TextBox 7"/>
            <p:cNvSpPr txBox="1">
              <a:spLocks noChangeArrowheads="1"/>
            </p:cNvSpPr>
            <p:nvPr/>
          </p:nvSpPr>
          <p:spPr bwMode="auto">
            <a:xfrm>
              <a:off x="4074032" y="5146643"/>
              <a:ext cx="401322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/>
                <a:t>2</a:t>
              </a:r>
              <a:r>
                <a:rPr lang="en-US" sz="2000" baseline="-25000" dirty="0"/>
                <a:t>2</a:t>
              </a:r>
              <a:endParaRPr lang="en-US" sz="2000" dirty="0"/>
            </a:p>
          </p:txBody>
        </p:sp>
        <p:sp>
          <p:nvSpPr>
            <p:cNvPr id="45091" name="TextBox 8"/>
            <p:cNvSpPr txBox="1">
              <a:spLocks noChangeArrowheads="1"/>
            </p:cNvSpPr>
            <p:nvPr/>
          </p:nvSpPr>
          <p:spPr bwMode="auto">
            <a:xfrm>
              <a:off x="3002055" y="5956322"/>
              <a:ext cx="401402" cy="4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2</a:t>
              </a:r>
              <a:r>
                <a:rPr lang="en-US" sz="2000" baseline="-25000" dirty="0" smtClean="0"/>
                <a:t>3</a:t>
              </a:r>
              <a:endParaRPr lang="en-US" sz="2000" dirty="0"/>
            </a:p>
          </p:txBody>
        </p:sp>
        <p:sp>
          <p:nvSpPr>
            <p:cNvPr id="45092" name="TextBox 9"/>
            <p:cNvSpPr txBox="1">
              <a:spLocks noChangeArrowheads="1"/>
            </p:cNvSpPr>
            <p:nvPr/>
          </p:nvSpPr>
          <p:spPr bwMode="auto">
            <a:xfrm>
              <a:off x="4289982" y="5956322"/>
              <a:ext cx="547027" cy="400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r>
                <a:rPr lang="en-US" sz="2000" dirty="0" smtClean="0"/>
                <a:t>2</a:t>
              </a:r>
              <a:r>
                <a:rPr lang="en-US" sz="2000" baseline="-25000" dirty="0"/>
                <a:t>3</a:t>
              </a:r>
              <a:endParaRPr lang="en-US" sz="2000" dirty="0"/>
            </a:p>
          </p:txBody>
        </p:sp>
      </p:grp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F770F93-8D4E-7F4F-98FD-F34812B5BF4E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  <p:sp>
        <p:nvSpPr>
          <p:cNvPr id="45079" name="TextBox 45"/>
          <p:cNvSpPr txBox="1">
            <a:spLocks noChangeArrowheads="1"/>
          </p:cNvSpPr>
          <p:nvPr/>
        </p:nvSpPr>
        <p:spPr bwMode="auto">
          <a:xfrm>
            <a:off x="3782260" y="5685819"/>
            <a:ext cx="4120718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marL="0" lvl="1"/>
            <a:r>
              <a:rPr lang="en-US" sz="1000" dirty="0" smtClean="0"/>
              <a:t>[5]</a:t>
            </a:r>
            <a:r>
              <a:rPr lang="en-US" sz="1000" i="1" dirty="0" smtClean="0"/>
              <a:t> </a:t>
            </a:r>
            <a:r>
              <a:rPr lang="en-US" sz="1000" dirty="0" smtClean="0"/>
              <a:t>L. </a:t>
            </a:r>
            <a:r>
              <a:rPr lang="en-US" sz="1000" dirty="0" err="1" smtClean="0"/>
              <a:t>Lúcio</a:t>
            </a:r>
            <a:r>
              <a:rPr lang="en-US" sz="1000" dirty="0"/>
              <a:t>, </a:t>
            </a:r>
            <a:r>
              <a:rPr lang="en-US" sz="1000" dirty="0" smtClean="0"/>
              <a:t>B. </a:t>
            </a:r>
            <a:r>
              <a:rPr lang="en-US" sz="1000" dirty="0" err="1"/>
              <a:t>Barroca</a:t>
            </a:r>
            <a:r>
              <a:rPr lang="en-US" sz="1000" dirty="0"/>
              <a:t>, </a:t>
            </a:r>
            <a:r>
              <a:rPr lang="en-US" sz="1000" dirty="0" smtClean="0"/>
              <a:t>V. </a:t>
            </a:r>
            <a:r>
              <a:rPr lang="en-US" sz="1000" dirty="0" err="1"/>
              <a:t>Amaral</a:t>
            </a:r>
            <a:r>
              <a:rPr lang="en-US" sz="1000" dirty="0"/>
              <a:t> “A Technique for the </a:t>
            </a:r>
            <a:r>
              <a:rPr lang="en-US" sz="1000" dirty="0" smtClean="0"/>
              <a:t>Verification</a:t>
            </a:r>
            <a:br>
              <a:rPr lang="en-US" sz="1000" dirty="0" smtClean="0"/>
            </a:br>
            <a:r>
              <a:rPr lang="en-US" sz="1000" dirty="0" smtClean="0"/>
              <a:t>of </a:t>
            </a:r>
            <a:r>
              <a:rPr lang="en-US" sz="1000" dirty="0"/>
              <a:t>Model</a:t>
            </a:r>
            <a:r>
              <a:rPr lang="en-US" sz="1000" dirty="0" smtClean="0"/>
              <a:t> Transformations</a:t>
            </a:r>
            <a:r>
              <a:rPr lang="en-US" sz="1000" dirty="0"/>
              <a:t>” Proceedings of </a:t>
            </a:r>
            <a:r>
              <a:rPr lang="en-US" sz="1000" dirty="0" err="1"/>
              <a:t>MoDELS</a:t>
            </a:r>
            <a:r>
              <a:rPr lang="en-US" sz="1000" dirty="0"/>
              <a:t>, 2010</a:t>
            </a:r>
            <a:r>
              <a:rPr lang="en-US" sz="1000" dirty="0" smtClean="0"/>
              <a:t>.</a:t>
            </a:r>
          </a:p>
          <a:p>
            <a:pPr marL="0" lvl="1"/>
            <a:endParaRPr lang="en-US" sz="1000" dirty="0" smtClean="0"/>
          </a:p>
          <a:p>
            <a:pPr marL="0" lvl="1"/>
            <a:r>
              <a:rPr lang="en-US" sz="1000" dirty="0" smtClean="0"/>
              <a:t>[6] </a:t>
            </a:r>
            <a:r>
              <a:rPr lang="en-US" sz="1000" i="1" dirty="0" smtClean="0"/>
              <a:t>A Technique for Symbolically Verifying Properties of Graph-Based</a:t>
            </a:r>
          </a:p>
          <a:p>
            <a:pPr marL="0" lvl="1"/>
            <a:r>
              <a:rPr lang="en-US" sz="1000" i="1" dirty="0" smtClean="0"/>
              <a:t>Model Transformations</a:t>
            </a:r>
            <a:r>
              <a:rPr lang="en-US" sz="1000" dirty="0" smtClean="0"/>
              <a:t>, L. </a:t>
            </a:r>
            <a:r>
              <a:rPr lang="en-US" sz="1000" dirty="0" err="1" smtClean="0"/>
              <a:t>Lúcio</a:t>
            </a:r>
            <a:r>
              <a:rPr lang="en-US" sz="1000" dirty="0" smtClean="0"/>
              <a:t>, B. Oakes and H. </a:t>
            </a:r>
            <a:r>
              <a:rPr lang="en-US" sz="1000" dirty="0" err="1" smtClean="0"/>
              <a:t>Vangheluwe</a:t>
            </a:r>
            <a:r>
              <a:rPr lang="en-US" sz="1000" dirty="0" smtClean="0"/>
              <a:t>. </a:t>
            </a:r>
          </a:p>
          <a:p>
            <a:pPr marL="0" lvl="1"/>
            <a:r>
              <a:rPr lang="en-US" sz="1000" dirty="0" smtClean="0"/>
              <a:t>Technical Report SOCS-TR-2014.1, McGill University, 2014. </a:t>
            </a:r>
            <a:endParaRPr lang="en-US" sz="1000" dirty="0"/>
          </a:p>
        </p:txBody>
      </p:sp>
      <p:pic>
        <p:nvPicPr>
          <p:cNvPr id="44" name="Picture 43" descr="state_space_1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6254750" y="2093545"/>
            <a:ext cx="596900" cy="609600"/>
          </a:xfrm>
          <a:prstGeom prst="rect">
            <a:avLst/>
          </a:prstGeom>
        </p:spPr>
      </p:pic>
      <p:pic>
        <p:nvPicPr>
          <p:cNvPr id="46" name="Picture 45" descr="state_space_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4464050" y="2094191"/>
            <a:ext cx="2387600" cy="118110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33704" y="2940333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8" name="Picture 47" descr="state_space_3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9"/>
              <a:stretch>
                <a:fillRect/>
              </a:stretch>
            </p:blipFill>
          </mc:Choice>
          <mc:Fallback>
            <p:blipFill>
              <a:blip r:embed="rId10"/>
              <a:stretch>
                <a:fillRect/>
              </a:stretch>
            </p:blipFill>
          </mc:Fallback>
        </mc:AlternateContent>
        <p:spPr>
          <a:xfrm>
            <a:off x="4466259" y="2094191"/>
            <a:ext cx="2387600" cy="1181100"/>
          </a:xfrm>
          <a:prstGeom prst="rect">
            <a:avLst/>
          </a:prstGeom>
        </p:spPr>
      </p:pic>
      <p:sp>
        <p:nvSpPr>
          <p:cNvPr id="51" name="Oval 50"/>
          <p:cNvSpPr/>
          <p:nvPr/>
        </p:nvSpPr>
        <p:spPr>
          <a:xfrm>
            <a:off x="1482105" y="2954372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2" name="Picture 51" descr="state_space_4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1"/>
              <a:stretch>
                <a:fillRect/>
              </a:stretch>
            </p:blipFill>
          </mc:Choice>
          <mc:Fallback>
            <p:blipFill>
              <a:blip r:embed="rId12"/>
              <a:stretch>
                <a:fillRect/>
              </a:stretch>
            </p:blipFill>
          </mc:Fallback>
        </mc:AlternateContent>
        <p:spPr>
          <a:xfrm>
            <a:off x="4464050" y="2094191"/>
            <a:ext cx="2387600" cy="1181100"/>
          </a:xfrm>
          <a:prstGeom prst="rect">
            <a:avLst/>
          </a:prstGeom>
        </p:spPr>
      </p:pic>
      <p:pic>
        <p:nvPicPr>
          <p:cNvPr id="53" name="Picture 52" descr="state_space_5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3"/>
              <a:stretch>
                <a:fillRect/>
              </a:stretch>
            </p:blipFill>
          </mc:Choice>
          <mc:Fallback>
            <p:blipFill>
              <a:blip r:embed="rId14"/>
              <a:stretch>
                <a:fillRect/>
              </a:stretch>
            </p:blipFill>
          </mc:Fallback>
        </mc:AlternateContent>
        <p:spPr>
          <a:xfrm>
            <a:off x="4466259" y="2093545"/>
            <a:ext cx="2387600" cy="1181100"/>
          </a:xfrm>
          <a:prstGeom prst="rect">
            <a:avLst/>
          </a:prstGeom>
        </p:spPr>
      </p:pic>
      <p:sp>
        <p:nvSpPr>
          <p:cNvPr id="54" name="Oval 53"/>
          <p:cNvSpPr/>
          <p:nvPr/>
        </p:nvSpPr>
        <p:spPr>
          <a:xfrm>
            <a:off x="2251730" y="2940333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5" name="Picture 54" descr="state_space_6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5"/>
              <a:stretch>
                <a:fillRect/>
              </a:stretch>
            </p:blipFill>
          </mc:Choice>
          <mc:Fallback>
            <p:blipFill>
              <a:blip r:embed="rId16"/>
              <a:stretch>
                <a:fillRect/>
              </a:stretch>
            </p:blipFill>
          </mc:Fallback>
        </mc:AlternateContent>
        <p:spPr>
          <a:xfrm>
            <a:off x="4466259" y="2094191"/>
            <a:ext cx="2654300" cy="1181100"/>
          </a:xfrm>
          <a:prstGeom prst="rect">
            <a:avLst/>
          </a:prstGeom>
        </p:spPr>
      </p:pic>
      <p:sp>
        <p:nvSpPr>
          <p:cNvPr id="56" name="Oval 55"/>
          <p:cNvSpPr/>
          <p:nvPr/>
        </p:nvSpPr>
        <p:spPr>
          <a:xfrm>
            <a:off x="644803" y="2954372"/>
            <a:ext cx="1606927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59" name="Picture 58" descr="state_space_7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7"/>
              <a:stretch>
                <a:fillRect/>
              </a:stretch>
            </p:blipFill>
          </mc:Choice>
          <mc:Fallback>
            <p:blipFill>
              <a:blip r:embed="rId18"/>
              <a:stretch>
                <a:fillRect/>
              </a:stretch>
            </p:blipFill>
          </mc:Fallback>
        </mc:AlternateContent>
        <p:spPr>
          <a:xfrm>
            <a:off x="4466259" y="2093545"/>
            <a:ext cx="4203700" cy="1181100"/>
          </a:xfrm>
          <a:prstGeom prst="rect">
            <a:avLst/>
          </a:prstGeom>
        </p:spPr>
      </p:pic>
      <p:pic>
        <p:nvPicPr>
          <p:cNvPr id="60" name="Picture 59" descr="state_space_8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19"/>
              <a:stretch>
                <a:fillRect/>
              </a:stretch>
            </p:blipFill>
          </mc:Choice>
          <mc:Fallback>
            <p:blipFill>
              <a:blip r:embed="rId20"/>
              <a:stretch>
                <a:fillRect/>
              </a:stretch>
            </p:blipFill>
          </mc:Fallback>
        </mc:AlternateContent>
        <p:spPr>
          <a:xfrm>
            <a:off x="4466259" y="2094191"/>
            <a:ext cx="4203700" cy="1739900"/>
          </a:xfrm>
          <a:prstGeom prst="rect">
            <a:avLst/>
          </a:prstGeom>
        </p:spPr>
      </p:pic>
      <p:sp>
        <p:nvSpPr>
          <p:cNvPr id="61" name="Oval 60"/>
          <p:cNvSpPr/>
          <p:nvPr/>
        </p:nvSpPr>
        <p:spPr>
          <a:xfrm>
            <a:off x="1106495" y="3964105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2" name="Picture 61" descr="state_space_9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1"/>
              <a:stretch>
                <a:fillRect/>
              </a:stretch>
            </p:blipFill>
          </mc:Choice>
          <mc:Fallback>
            <p:blipFill>
              <a:blip r:embed="rId22"/>
              <a:stretch>
                <a:fillRect/>
              </a:stretch>
            </p:blipFill>
          </mc:Fallback>
        </mc:AlternateContent>
        <p:spPr>
          <a:xfrm>
            <a:off x="4466259" y="2094191"/>
            <a:ext cx="4203700" cy="1739900"/>
          </a:xfrm>
          <a:prstGeom prst="rect">
            <a:avLst/>
          </a:prstGeom>
        </p:spPr>
      </p:pic>
      <p:sp>
        <p:nvSpPr>
          <p:cNvPr id="67" name="TextBox 66"/>
          <p:cNvSpPr txBox="1"/>
          <p:nvPr/>
        </p:nvSpPr>
        <p:spPr>
          <a:xfrm>
            <a:off x="3500689" y="2617167"/>
            <a:ext cx="25919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Process</a:t>
            </a:r>
          </a:p>
          <a:p>
            <a:r>
              <a:rPr lang="en-US" sz="1600" dirty="0" smtClean="0"/>
              <a:t>Layer 1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3500689" y="3201943"/>
            <a:ext cx="25919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Process</a:t>
            </a:r>
          </a:p>
          <a:p>
            <a:r>
              <a:rPr lang="en-US" sz="1600" dirty="0" smtClean="0"/>
              <a:t>Layer 2</a:t>
            </a:r>
            <a:endParaRPr lang="en-US" sz="1600" dirty="0"/>
          </a:p>
        </p:txBody>
      </p:sp>
      <p:sp>
        <p:nvSpPr>
          <p:cNvPr id="69" name="TextBox 68"/>
          <p:cNvSpPr txBox="1"/>
          <p:nvPr/>
        </p:nvSpPr>
        <p:spPr>
          <a:xfrm>
            <a:off x="3500689" y="3782283"/>
            <a:ext cx="259198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Process</a:t>
            </a:r>
          </a:p>
          <a:p>
            <a:r>
              <a:rPr lang="en-US" sz="1600" dirty="0" smtClean="0"/>
              <a:t>Layer 3</a:t>
            </a:r>
            <a:endParaRPr lang="en-US" sz="1600" dirty="0"/>
          </a:p>
        </p:txBody>
      </p:sp>
      <p:pic>
        <p:nvPicPr>
          <p:cNvPr id="71" name="Picture 70" descr="state_space_1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3"/>
              <a:stretch>
                <a:fillRect/>
              </a:stretch>
            </p:blipFill>
          </mc:Choice>
          <mc:Fallback>
            <p:blipFill>
              <a:blip r:embed="rId24"/>
              <a:stretch>
                <a:fillRect/>
              </a:stretch>
            </p:blipFill>
          </mc:Fallback>
        </mc:AlternateContent>
        <p:spPr>
          <a:xfrm>
            <a:off x="4466259" y="2090772"/>
            <a:ext cx="4203700" cy="1727200"/>
          </a:xfrm>
          <a:prstGeom prst="rect">
            <a:avLst/>
          </a:prstGeom>
        </p:spPr>
      </p:pic>
      <p:sp>
        <p:nvSpPr>
          <p:cNvPr id="72" name="Oval 71"/>
          <p:cNvSpPr/>
          <p:nvPr/>
        </p:nvSpPr>
        <p:spPr>
          <a:xfrm>
            <a:off x="1954896" y="3964105"/>
            <a:ext cx="696001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5" name="Picture 64" descr="state_space_10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5"/>
              <a:stretch>
                <a:fillRect/>
              </a:stretch>
            </p:blipFill>
          </mc:Choice>
          <mc:Fallback>
            <p:blipFill>
              <a:blip r:embed="rId26"/>
              <a:stretch>
                <a:fillRect/>
              </a:stretch>
            </p:blipFill>
          </mc:Fallback>
        </mc:AlternateContent>
        <p:spPr>
          <a:xfrm>
            <a:off x="4466259" y="2090772"/>
            <a:ext cx="4203700" cy="1727200"/>
          </a:xfrm>
          <a:prstGeom prst="rect">
            <a:avLst/>
          </a:prstGeom>
        </p:spPr>
      </p:pic>
      <p:sp>
        <p:nvSpPr>
          <p:cNvPr id="73" name="Oval 72"/>
          <p:cNvSpPr/>
          <p:nvPr/>
        </p:nvSpPr>
        <p:spPr>
          <a:xfrm>
            <a:off x="1043970" y="3964105"/>
            <a:ext cx="1606927" cy="641838"/>
          </a:xfrm>
          <a:prstGeom prst="ellipse">
            <a:avLst/>
          </a:prstGeom>
          <a:noFill/>
          <a:ln w="6350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" name="Group 63"/>
          <p:cNvGrpSpPr/>
          <p:nvPr/>
        </p:nvGrpSpPr>
        <p:grpSpPr>
          <a:xfrm>
            <a:off x="6262515" y="3393920"/>
            <a:ext cx="1182688" cy="973139"/>
            <a:chOff x="4905375" y="4479924"/>
            <a:chExt cx="1182688" cy="973139"/>
          </a:xfrm>
        </p:grpSpPr>
        <p:grpSp>
          <p:nvGrpSpPr>
            <p:cNvPr id="4" name="Group 55"/>
            <p:cNvGrpSpPr>
              <a:grpSpLocks/>
            </p:cNvGrpSpPr>
            <p:nvPr/>
          </p:nvGrpSpPr>
          <p:grpSpPr bwMode="auto">
            <a:xfrm>
              <a:off x="5338761" y="4479924"/>
              <a:ext cx="293687" cy="293689"/>
              <a:chOff x="3934240" y="5346698"/>
              <a:chExt cx="293621" cy="292447"/>
            </a:xfrm>
          </p:grpSpPr>
          <p:cxnSp>
            <p:nvCxnSpPr>
              <p:cNvPr id="57" name="Straight Connector 56"/>
              <p:cNvCxnSpPr/>
              <p:nvPr/>
            </p:nvCxnSpPr>
            <p:spPr>
              <a:xfrm>
                <a:off x="3934240" y="5346699"/>
                <a:ext cx="293621" cy="292446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 rot="5400000" flipH="1" flipV="1">
                <a:off x="3926100" y="5354839"/>
                <a:ext cx="292446" cy="276163"/>
              </a:xfrm>
              <a:prstGeom prst="line">
                <a:avLst/>
              </a:prstGeom>
              <a:ln w="50800"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" name="TextBox 33"/>
            <p:cNvSpPr txBox="1">
              <a:spLocks noChangeArrowheads="1"/>
            </p:cNvSpPr>
            <p:nvPr/>
          </p:nvSpPr>
          <p:spPr bwMode="auto">
            <a:xfrm>
              <a:off x="4905375" y="4929188"/>
              <a:ext cx="1182688" cy="523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400" dirty="0"/>
                <a:t>Unfeasible </a:t>
              </a:r>
            </a:p>
            <a:p>
              <a:pPr algn="ctr"/>
              <a:r>
                <a:rPr lang="en-US" sz="1400" dirty="0"/>
                <a:t>Control Path</a:t>
              </a:r>
            </a:p>
          </p:txBody>
        </p:sp>
      </p:grpSp>
      <p:pic>
        <p:nvPicPr>
          <p:cNvPr id="74" name="Picture 73" descr="state_space_12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27"/>
              <a:stretch>
                <a:fillRect/>
              </a:stretch>
            </p:blipFill>
          </mc:Choice>
          <mc:Fallback>
            <p:blipFill>
              <a:blip r:embed="rId28"/>
              <a:stretch>
                <a:fillRect/>
              </a:stretch>
            </p:blipFill>
          </mc:Fallback>
        </mc:AlternateContent>
        <p:spPr>
          <a:xfrm>
            <a:off x="4466259" y="2094191"/>
            <a:ext cx="4203700" cy="2286000"/>
          </a:xfrm>
          <a:prstGeom prst="rect">
            <a:avLst/>
          </a:prstGeom>
        </p:spPr>
      </p:pic>
      <p:grpSp>
        <p:nvGrpSpPr>
          <p:cNvPr id="5" name="Group 79"/>
          <p:cNvGrpSpPr/>
          <p:nvPr/>
        </p:nvGrpSpPr>
        <p:grpSpPr>
          <a:xfrm>
            <a:off x="3782260" y="3582171"/>
            <a:ext cx="4620823" cy="1255997"/>
            <a:chOff x="3782260" y="3582171"/>
            <a:chExt cx="4620823" cy="1255997"/>
          </a:xfrm>
        </p:grpSpPr>
        <p:grpSp>
          <p:nvGrpSpPr>
            <p:cNvPr id="6" name="Group 77"/>
            <p:cNvGrpSpPr/>
            <p:nvPr/>
          </p:nvGrpSpPr>
          <p:grpSpPr>
            <a:xfrm>
              <a:off x="3782260" y="3582171"/>
              <a:ext cx="4620823" cy="784888"/>
              <a:chOff x="3782260" y="3582171"/>
              <a:chExt cx="4620823" cy="784888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3782260" y="3756417"/>
                <a:ext cx="4620823" cy="610642"/>
              </a:xfrm>
              <a:prstGeom prst="rect">
                <a:avLst/>
              </a:prstGeom>
              <a:noFill/>
              <a:ln w="57150">
                <a:solidFill>
                  <a:srgbClr val="008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TextBox 75"/>
              <p:cNvSpPr txBox="1"/>
              <p:nvPr/>
            </p:nvSpPr>
            <p:spPr>
              <a:xfrm>
                <a:off x="4466259" y="3582171"/>
                <a:ext cx="503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…</a:t>
                </a:r>
                <a:endParaRPr lang="en-US" sz="3600" dirty="0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7120559" y="3582171"/>
                <a:ext cx="503413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600" dirty="0" smtClean="0"/>
                  <a:t>…</a:t>
                </a:r>
                <a:endParaRPr lang="en-US" sz="3600" dirty="0"/>
              </a:p>
            </p:txBody>
          </p:sp>
        </p:grpSp>
        <p:sp>
          <p:nvSpPr>
            <p:cNvPr id="79" name="TextBox 78"/>
            <p:cNvSpPr txBox="1"/>
            <p:nvPr/>
          </p:nvSpPr>
          <p:spPr>
            <a:xfrm>
              <a:off x="5311736" y="4468836"/>
              <a:ext cx="1660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Path Conditions</a:t>
              </a:r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51" grpId="0" animBg="1"/>
      <p:bldP spid="51" grpId="1" animBg="1"/>
      <p:bldP spid="54" grpId="0" animBg="1"/>
      <p:bldP spid="54" grpId="1" animBg="1"/>
      <p:bldP spid="56" grpId="0" animBg="1"/>
      <p:bldP spid="56" grpId="1" animBg="1"/>
      <p:bldP spid="61" grpId="0" animBg="1"/>
      <p:bldP spid="61" grpId="1" animBg="1"/>
      <p:bldP spid="67" grpId="0"/>
      <p:bldP spid="67" grpId="1"/>
      <p:bldP spid="68" grpId="0"/>
      <p:bldP spid="68" grpId="1"/>
      <p:bldP spid="69" grpId="0"/>
      <p:bldP spid="69" grpId="1"/>
      <p:bldP spid="72" grpId="0" animBg="1"/>
      <p:bldP spid="72" grpId="1" animBg="1"/>
      <p:bldP spid="73" grpId="0" animBg="1"/>
      <p:bldP spid="7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Clarity.thmx</Template>
  <TotalTime>17443</TotalTime>
  <Words>1476</Words>
  <Application>Microsoft Macintosh PowerPoint</Application>
  <PresentationFormat>On-screen Show (4:3)</PresentationFormat>
  <Paragraphs>230</Paragraphs>
  <Slides>35</Slides>
  <Notes>11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Clarity</vt:lpstr>
      <vt:lpstr>Verification of Translation Model Transformations</vt:lpstr>
      <vt:lpstr>Problem Statement</vt:lpstr>
      <vt:lpstr>Problem Statement</vt:lpstr>
      <vt:lpstr>VCS to AUTOSAR Transformation [1]</vt:lpstr>
      <vt:lpstr>Migrating Legacy Models from VCS to AUTOSAR in DSLTrans [2]</vt:lpstr>
      <vt:lpstr>DSLTrans Rule Detail</vt:lpstr>
      <vt:lpstr>Requirements [3] for the migration transformation from General Motors </vt:lpstr>
      <vt:lpstr>Example property [4]</vt:lpstr>
      <vt:lpstr>Path Condition Generation of DSLTrans Model Transformations [5,6]</vt:lpstr>
      <vt:lpstr>Case 1: Rule has no Dependencies</vt:lpstr>
      <vt:lpstr>Case 2: Rule’s Dependencies are not Satisfied by the Path Condition</vt:lpstr>
      <vt:lpstr>Case 3: Totally- and Partially- Satisfied Dependencies  </vt:lpstr>
      <vt:lpstr>Case 3: Totally- and Partially- Satisfied Dependencies  </vt:lpstr>
      <vt:lpstr>Case 3: Totally- and Partially- Satisfied Dependencies  </vt:lpstr>
      <vt:lpstr>Slide 15</vt:lpstr>
      <vt:lpstr>Proving Properties</vt:lpstr>
      <vt:lpstr>Properties of Property Proving [7]</vt:lpstr>
      <vt:lpstr>Implementation</vt:lpstr>
      <vt:lpstr>Tooling and developers</vt:lpstr>
      <vt:lpstr>Tool Architecture</vt:lpstr>
      <vt:lpstr>Model-Driven Development: Challenges</vt:lpstr>
      <vt:lpstr>Model-Driven Development: Advantages</vt:lpstr>
      <vt:lpstr>Model-Driven Development: Ambivalent</vt:lpstr>
      <vt:lpstr>Case Studies</vt:lpstr>
      <vt:lpstr>Case study 1: GM To Autosar</vt:lpstr>
      <vt:lpstr>Case study 2: UML-RT to Kiltera</vt:lpstr>
      <vt:lpstr>Demo</vt:lpstr>
      <vt:lpstr>UML-RT to Kiltera: rules vs path conditions</vt:lpstr>
      <vt:lpstr>UML-RT to Kiltera: rules vs time</vt:lpstr>
      <vt:lpstr>UML-RT to Kiltera: rules vs space</vt:lpstr>
      <vt:lpstr>Case study 3: mbeddr to C</vt:lpstr>
      <vt:lpstr>mbeddr to C: rules vs path conditions</vt:lpstr>
      <vt:lpstr>mbeddr to C: rules vs time</vt:lpstr>
      <vt:lpstr>mbeddr to C: rules vs space</vt:lpstr>
      <vt:lpstr>Challenges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FTG+PM Framework for  Multi-Paradigm Modelling:  An Automotive Case Study</dc:title>
  <dc:creator>smusta4</dc:creator>
  <cp:lastModifiedBy>Levi Lucio</cp:lastModifiedBy>
  <cp:revision>543</cp:revision>
  <cp:lastPrinted>2012-09-28T21:01:07Z</cp:lastPrinted>
  <dcterms:created xsi:type="dcterms:W3CDTF">2015-03-09T01:37:58Z</dcterms:created>
  <dcterms:modified xsi:type="dcterms:W3CDTF">2015-03-09T02:26:27Z</dcterms:modified>
</cp:coreProperties>
</file>